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93"/>
  </p:notesMasterIdLst>
  <p:sldIdLst>
    <p:sldId id="719" r:id="rId2"/>
    <p:sldId id="262" r:id="rId3"/>
    <p:sldId id="729" r:id="rId4"/>
    <p:sldId id="733" r:id="rId5"/>
    <p:sldId id="734" r:id="rId6"/>
    <p:sldId id="735" r:id="rId7"/>
    <p:sldId id="736" r:id="rId8"/>
    <p:sldId id="737" r:id="rId9"/>
    <p:sldId id="738" r:id="rId10"/>
    <p:sldId id="739" r:id="rId11"/>
    <p:sldId id="740" r:id="rId12"/>
    <p:sldId id="741" r:id="rId13"/>
    <p:sldId id="742" r:id="rId14"/>
    <p:sldId id="743" r:id="rId15"/>
    <p:sldId id="744" r:id="rId16"/>
    <p:sldId id="745" r:id="rId17"/>
    <p:sldId id="746" r:id="rId18"/>
    <p:sldId id="747" r:id="rId19"/>
    <p:sldId id="748" r:id="rId20"/>
    <p:sldId id="749" r:id="rId21"/>
    <p:sldId id="750" r:id="rId22"/>
    <p:sldId id="751" r:id="rId23"/>
    <p:sldId id="758" r:id="rId24"/>
    <p:sldId id="752" r:id="rId25"/>
    <p:sldId id="755" r:id="rId26"/>
    <p:sldId id="756" r:id="rId27"/>
    <p:sldId id="761" r:id="rId28"/>
    <p:sldId id="757" r:id="rId29"/>
    <p:sldId id="759" r:id="rId30"/>
    <p:sldId id="760" r:id="rId31"/>
    <p:sldId id="762" r:id="rId32"/>
    <p:sldId id="763" r:id="rId33"/>
    <p:sldId id="764" r:id="rId34"/>
    <p:sldId id="767" r:id="rId35"/>
    <p:sldId id="768" r:id="rId36"/>
    <p:sldId id="769" r:id="rId37"/>
    <p:sldId id="770" r:id="rId38"/>
    <p:sldId id="771" r:id="rId39"/>
    <p:sldId id="772" r:id="rId40"/>
    <p:sldId id="773" r:id="rId41"/>
    <p:sldId id="774" r:id="rId42"/>
    <p:sldId id="788" r:id="rId43"/>
    <p:sldId id="775" r:id="rId44"/>
    <p:sldId id="779" r:id="rId45"/>
    <p:sldId id="780" r:id="rId46"/>
    <p:sldId id="836" r:id="rId47"/>
    <p:sldId id="781" r:id="rId48"/>
    <p:sldId id="789" r:id="rId49"/>
    <p:sldId id="790" r:id="rId50"/>
    <p:sldId id="791" r:id="rId51"/>
    <p:sldId id="792" r:id="rId52"/>
    <p:sldId id="793" r:id="rId53"/>
    <p:sldId id="794" r:id="rId54"/>
    <p:sldId id="795" r:id="rId55"/>
    <p:sldId id="796" r:id="rId56"/>
    <p:sldId id="797" r:id="rId57"/>
    <p:sldId id="798" r:id="rId58"/>
    <p:sldId id="800" r:id="rId59"/>
    <p:sldId id="799" r:id="rId60"/>
    <p:sldId id="801" r:id="rId61"/>
    <p:sldId id="802" r:id="rId62"/>
    <p:sldId id="816" r:id="rId63"/>
    <p:sldId id="803" r:id="rId64"/>
    <p:sldId id="804" r:id="rId65"/>
    <p:sldId id="805" r:id="rId66"/>
    <p:sldId id="806" r:id="rId67"/>
    <p:sldId id="807" r:id="rId68"/>
    <p:sldId id="808" r:id="rId69"/>
    <p:sldId id="809" r:id="rId70"/>
    <p:sldId id="810" r:id="rId71"/>
    <p:sldId id="811" r:id="rId72"/>
    <p:sldId id="812" r:id="rId73"/>
    <p:sldId id="813" r:id="rId74"/>
    <p:sldId id="814" r:id="rId75"/>
    <p:sldId id="815" r:id="rId76"/>
    <p:sldId id="817" r:id="rId77"/>
    <p:sldId id="818" r:id="rId78"/>
    <p:sldId id="819" r:id="rId79"/>
    <p:sldId id="821" r:id="rId80"/>
    <p:sldId id="822" r:id="rId81"/>
    <p:sldId id="823" r:id="rId82"/>
    <p:sldId id="824" r:id="rId83"/>
    <p:sldId id="825" r:id="rId84"/>
    <p:sldId id="826" r:id="rId85"/>
    <p:sldId id="829" r:id="rId86"/>
    <p:sldId id="830" r:id="rId87"/>
    <p:sldId id="831" r:id="rId88"/>
    <p:sldId id="832" r:id="rId89"/>
    <p:sldId id="833" r:id="rId90"/>
    <p:sldId id="834" r:id="rId91"/>
    <p:sldId id="835" r:id="rId9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71" userDrawn="1">
          <p15:clr>
            <a:srgbClr val="A4A3A4"/>
          </p15:clr>
        </p15:guide>
        <p15:guide id="2" pos="385" userDrawn="1">
          <p15:clr>
            <a:srgbClr val="A4A3A4"/>
          </p15:clr>
        </p15:guide>
        <p15:guide id="3" pos="5375" userDrawn="1">
          <p15:clr>
            <a:srgbClr val="A4A3A4"/>
          </p15:clr>
        </p15:guide>
        <p15:guide id="4" pos="54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SEN Kim" initials="SK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664E9C"/>
    <a:srgbClr val="39BCB8"/>
    <a:srgbClr val="39BBB6"/>
    <a:srgbClr val="B83010"/>
    <a:srgbClr val="49C1BE"/>
    <a:srgbClr val="B5A8D3"/>
    <a:srgbClr val="EE5835"/>
    <a:srgbClr val="2D8F8A"/>
    <a:srgbClr val="3CBC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643" autoAdjust="0"/>
    <p:restoredTop sz="94660"/>
  </p:normalViewPr>
  <p:slideViewPr>
    <p:cSldViewPr snapToGrid="0">
      <p:cViewPr varScale="1">
        <p:scale>
          <a:sx n="81" d="100"/>
          <a:sy n="81" d="100"/>
        </p:scale>
        <p:origin x="108" y="222"/>
      </p:cViewPr>
      <p:guideLst>
        <p:guide orient="horz" pos="1071"/>
        <p:guide pos="385"/>
        <p:guide pos="5375"/>
        <p:guide pos="54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20472"/>
    </p:cViewPr>
  </p:sorterViewPr>
  <p:notesViewPr>
    <p:cSldViewPr snapToGrid="0">
      <p:cViewPr varScale="1">
        <p:scale>
          <a:sx n="87" d="100"/>
          <a:sy n="87" d="100"/>
        </p:scale>
        <p:origin x="3840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97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notesMaster" Target="notesMasters/notesMaster1.xml"/><Relationship Id="rId98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7094D2-52B1-4A24-9772-F4ABB377CA0B}" type="datetimeFigureOut">
              <a:rPr lang="ko-KR" altLang="en-US" smtClean="0"/>
              <a:pPr/>
              <a:t>2021-05-10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3C5F93-DBD8-475E-B5C0-664EF94AA89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00625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1F71807D-336E-4FF6-BE4D-1DFB82D18E1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8503"/>
            <a:ext cx="9144000" cy="6875006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" y="0"/>
            <a:ext cx="91213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8742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" y="0"/>
            <a:ext cx="91213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2527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562270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6B39C80-C2B0-4665-B702-5858641FA5C7}"/>
              </a:ext>
            </a:extLst>
          </p:cNvPr>
          <p:cNvSpPr txBox="1"/>
          <p:nvPr/>
        </p:nvSpPr>
        <p:spPr>
          <a:xfrm>
            <a:off x="0" y="652004"/>
            <a:ext cx="9144000" cy="7056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65000"/>
              </a:lnSpc>
            </a:pPr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장 동적 웹 서비스 개발 환경 설정하기</a:t>
            </a:r>
            <a:endParaRPr lang="ko-KR" altLang="en-US" sz="2800" spc="-1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36613603-1D49-4741-B2D3-A521AC92038F}"/>
              </a:ext>
            </a:extLst>
          </p:cNvPr>
          <p:cNvCxnSpPr/>
          <p:nvPr/>
        </p:nvCxnSpPr>
        <p:spPr>
          <a:xfrm>
            <a:off x="716437" y="1455301"/>
            <a:ext cx="7748833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C962CC6-CE15-416C-9D3C-48EF4128E734}"/>
              </a:ext>
            </a:extLst>
          </p:cNvPr>
          <p:cNvSpPr txBox="1"/>
          <p:nvPr/>
        </p:nvSpPr>
        <p:spPr>
          <a:xfrm>
            <a:off x="1366887" y="1461989"/>
            <a:ext cx="6400800" cy="4591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2000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3.1</a:t>
            </a: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</a:t>
            </a:r>
            <a:r>
              <a:rPr lang="en-US" altLang="ko-KR" sz="2000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Oracle DBMS </a:t>
            </a:r>
            <a:r>
              <a:rPr lang="ko-KR" altLang="en-US" sz="2000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서버설치</a:t>
            </a:r>
            <a:r>
              <a:rPr lang="en-US" altLang="ko-KR" sz="2000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(DB</a:t>
            </a:r>
            <a:r>
              <a:rPr lang="ko-KR" altLang="en-US" sz="2000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관련 서비스 구성</a:t>
            </a:r>
            <a:r>
              <a:rPr lang="en-US" altLang="ko-KR" sz="2000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하기</a:t>
            </a:r>
            <a:endParaRPr lang="en-US" altLang="ko-KR" sz="2000" dirty="0">
              <a:solidFill>
                <a:srgbClr val="FFFF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65000"/>
              </a:lnSpc>
            </a:pPr>
            <a:r>
              <a:rPr lang="en-US" altLang="ko-KR" sz="2000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3.2</a:t>
            </a: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000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JDK</a:t>
            </a: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설치하기</a:t>
            </a:r>
            <a:endParaRPr lang="en-US" altLang="ko-KR" sz="2000" dirty="0">
              <a:solidFill>
                <a:schemeClr val="bg1">
                  <a:lumMod val="8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65000"/>
              </a:lnSpc>
            </a:pPr>
            <a:r>
              <a:rPr lang="en-US" altLang="ko-KR" sz="2000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3.3</a:t>
            </a: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</a:t>
            </a:r>
            <a:r>
              <a:rPr lang="en-US" altLang="ko-KR" sz="2000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JDK </a:t>
            </a:r>
            <a:r>
              <a:rPr lang="ko-KR" altLang="en-US" sz="2000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환경 변수 설정</a:t>
            </a: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하기</a:t>
            </a: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(JAVA_HOME,</a:t>
            </a: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PATH)</a:t>
            </a:r>
          </a:p>
          <a:p>
            <a:pPr>
              <a:lnSpc>
                <a:spcPct val="165000"/>
              </a:lnSpc>
            </a:pPr>
            <a:r>
              <a:rPr lang="en-US" altLang="ko-KR" sz="2000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3.4</a:t>
            </a: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</a:t>
            </a:r>
            <a:r>
              <a:rPr lang="ko-KR" altLang="en-US" sz="2000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이클립스 </a:t>
            </a:r>
            <a:r>
              <a:rPr lang="en-US" altLang="ko-KR" sz="2000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IDE </a:t>
            </a:r>
            <a:r>
              <a:rPr lang="ko-KR" altLang="en-US" sz="2000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설치</a:t>
            </a: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하기</a:t>
            </a: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(UTF-8 </a:t>
            </a:r>
            <a:r>
              <a:rPr lang="ko-KR" altLang="en-US" sz="2000" dirty="0" err="1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인코딩지정</a:t>
            </a: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  <a:p>
            <a:pPr>
              <a:lnSpc>
                <a:spcPct val="165000"/>
              </a:lnSpc>
            </a:pPr>
            <a:r>
              <a:rPr lang="en-US" altLang="ko-KR" sz="2000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3.5</a:t>
            </a: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</a:t>
            </a:r>
            <a:r>
              <a:rPr lang="en-US" altLang="ko-KR" sz="2000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WAS(</a:t>
            </a:r>
            <a:r>
              <a:rPr lang="ko-KR" altLang="en-US" sz="2000" dirty="0" err="1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톰캣</a:t>
            </a:r>
            <a:r>
              <a:rPr lang="en-US" altLang="ko-KR" sz="2000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r>
              <a:rPr lang="ko-KR" altLang="en-US" sz="2000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컨테이너 설치하기</a:t>
            </a:r>
            <a:r>
              <a:rPr lang="en-US" altLang="ko-KR" sz="2000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(CATALINA_HOME)</a:t>
            </a:r>
          </a:p>
          <a:p>
            <a:pPr>
              <a:lnSpc>
                <a:spcPct val="165000"/>
              </a:lnSpc>
            </a:pP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3.6  Java EE API </a:t>
            </a: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문서 즐겨찾기 추가하기</a:t>
            </a:r>
            <a:endParaRPr lang="en-US" altLang="ko-KR" sz="2000" dirty="0">
              <a:solidFill>
                <a:schemeClr val="bg1">
                  <a:lumMod val="8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65000"/>
              </a:lnSpc>
            </a:pP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3.7  </a:t>
            </a:r>
            <a:r>
              <a:rPr lang="ko-KR" altLang="en-US" sz="2000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비주얼 스튜디오 코드 </a:t>
            </a: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설치하기</a:t>
            </a:r>
            <a:endParaRPr lang="en-US" altLang="ko-KR" sz="2000" dirty="0">
              <a:solidFill>
                <a:schemeClr val="bg1">
                  <a:lumMod val="8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65000"/>
              </a:lnSpc>
            </a:pPr>
            <a:r>
              <a:rPr lang="en-US" altLang="ko-KR" sz="2000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3.8</a:t>
            </a: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SQL Developer </a:t>
            </a: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설치하기</a:t>
            </a:r>
            <a:endParaRPr lang="en-US" altLang="ko-KR" sz="2000" dirty="0">
              <a:solidFill>
                <a:schemeClr val="bg1">
                  <a:lumMod val="8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65000"/>
              </a:lnSpc>
            </a:pP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3.9  </a:t>
            </a:r>
            <a:r>
              <a:rPr lang="en-US" altLang="ko-KR" sz="2000" dirty="0" err="1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exERD</a:t>
            </a: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설치하기</a:t>
            </a:r>
            <a:endParaRPr lang="en-US" altLang="ko-KR" sz="2000" dirty="0">
              <a:solidFill>
                <a:schemeClr val="bg1">
                  <a:lumMod val="8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757888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19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sz="15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개발 환경 설정하기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1324274" y="711235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3.2 JDK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10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환경 변수 설정하기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05119" y="1488636"/>
            <a:ext cx="81302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+mj-ea"/>
                <a:ea typeface="+mj-ea"/>
              </a:rPr>
              <a:t>1. </a:t>
            </a:r>
            <a:r>
              <a:rPr lang="en-US" altLang="ko-KR" sz="1200" dirty="0">
                <a:latin typeface="+mj-ea"/>
                <a:ea typeface="+mj-ea"/>
              </a:rPr>
              <a:t>JDK</a:t>
            </a:r>
            <a:r>
              <a:rPr lang="ko-KR" altLang="en-US" sz="1200" dirty="0">
                <a:latin typeface="+mj-ea"/>
                <a:ea typeface="+mj-ea"/>
              </a:rPr>
              <a:t>가 설치된 폴더로 이동합니다</a:t>
            </a:r>
            <a:r>
              <a:rPr lang="en-US" altLang="ko-KR" sz="1200" dirty="0">
                <a:latin typeface="+mj-ea"/>
                <a:ea typeface="+mj-ea"/>
              </a:rPr>
              <a:t>. </a:t>
            </a:r>
            <a:r>
              <a:rPr lang="ko-KR" altLang="en-US" sz="1200" dirty="0">
                <a:latin typeface="+mj-ea"/>
                <a:ea typeface="+mj-ea"/>
              </a:rPr>
              <a:t>탐색기의 주소창에서 마우스 오른쪽 버튼을 클릭한 후</a:t>
            </a:r>
            <a:r>
              <a:rPr lang="en-US" altLang="ko-KR" sz="1200" dirty="0">
                <a:latin typeface="+mj-ea"/>
                <a:ea typeface="+mj-ea"/>
              </a:rPr>
              <a:t> </a:t>
            </a:r>
            <a:r>
              <a:rPr lang="ko-KR" altLang="en-US" sz="1200" dirty="0">
                <a:latin typeface="+mj-ea"/>
                <a:ea typeface="+mj-ea"/>
              </a:rPr>
              <a:t>주소 복사를 선택하여</a:t>
            </a:r>
            <a:endParaRPr lang="en-US" altLang="ko-KR" sz="1200" dirty="0">
              <a:latin typeface="+mj-ea"/>
              <a:ea typeface="+mj-ea"/>
            </a:endParaRPr>
          </a:p>
          <a:p>
            <a:r>
              <a:rPr lang="en-US" altLang="ko-KR" sz="1200" dirty="0">
                <a:latin typeface="+mj-ea"/>
                <a:ea typeface="+mj-ea"/>
              </a:rPr>
              <a:t>   JDK </a:t>
            </a:r>
            <a:r>
              <a:rPr lang="ko-KR" altLang="en-US" sz="1200" dirty="0">
                <a:latin typeface="+mj-ea"/>
                <a:ea typeface="+mj-ea"/>
              </a:rPr>
              <a:t>설치 경로를 복사합니다</a:t>
            </a:r>
            <a:r>
              <a:rPr lang="en-US" altLang="ko-KR" sz="1200" dirty="0">
                <a:latin typeface="+mj-ea"/>
                <a:ea typeface="+mj-ea"/>
              </a:rPr>
              <a:t>.</a:t>
            </a:r>
            <a:endParaRPr lang="ko-KR" altLang="en-US" sz="1200" dirty="0">
              <a:latin typeface="+mj-ea"/>
              <a:ea typeface="+mj-ea"/>
            </a:endParaRPr>
          </a:p>
        </p:txBody>
      </p:sp>
      <p:pic>
        <p:nvPicPr>
          <p:cNvPr id="6" name="그림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41377" y="2239673"/>
            <a:ext cx="4965760" cy="358465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직사각형 3"/>
          <p:cNvSpPr/>
          <p:nvPr/>
        </p:nvSpPr>
        <p:spPr>
          <a:xfrm>
            <a:off x="3916017" y="3508513"/>
            <a:ext cx="1600200" cy="22860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77275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19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sz="15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개발 환경 설정하기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1324274" y="711235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3.2 JDK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10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환경 변수 설정하기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05119" y="1471640"/>
            <a:ext cx="82413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latin typeface="+mj-ea"/>
                <a:ea typeface="+mj-ea"/>
              </a:rPr>
              <a:t>2. </a:t>
            </a:r>
            <a:r>
              <a:rPr lang="ko-KR" altLang="en-US" sz="1200">
                <a:latin typeface="+mj-ea"/>
                <a:ea typeface="+mj-ea"/>
              </a:rPr>
              <a:t>내 </a:t>
            </a:r>
            <a:r>
              <a:rPr lang="en-US" altLang="ko-KR" sz="1200">
                <a:latin typeface="+mj-ea"/>
                <a:ea typeface="+mj-ea"/>
              </a:rPr>
              <a:t>PC</a:t>
            </a:r>
            <a:r>
              <a:rPr lang="ko-KR" altLang="en-US" sz="1200">
                <a:latin typeface="+mj-ea"/>
                <a:ea typeface="+mj-ea"/>
              </a:rPr>
              <a:t>에 마우스 커서를 올려 놓고 마우스 오른쪽 버튼을 클릭해 메뉴가 나타나면 속성을</a:t>
            </a:r>
            <a:r>
              <a:rPr lang="en-US" altLang="ko-KR" sz="1200">
                <a:latin typeface="+mj-ea"/>
                <a:ea typeface="+mj-ea"/>
              </a:rPr>
              <a:t> </a:t>
            </a:r>
            <a:r>
              <a:rPr lang="ko-KR" altLang="en-US" sz="1200">
                <a:latin typeface="+mj-ea"/>
                <a:ea typeface="+mj-ea"/>
              </a:rPr>
              <a:t>선택합니다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6" name="그림 5" descr="C:\Users\김윤지\AppData\Local\Microsoft\Windows\INetCache\Content.Word\1-15-4-4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4651" y="2095832"/>
            <a:ext cx="4197985" cy="28651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4" name="직사각형 3"/>
          <p:cNvSpPr/>
          <p:nvPr/>
        </p:nvSpPr>
        <p:spPr>
          <a:xfrm>
            <a:off x="2204651" y="3110948"/>
            <a:ext cx="707514" cy="14908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2988066" y="4711148"/>
            <a:ext cx="707514" cy="14908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77275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19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sz="15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개발 환경 설정하기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1324274" y="711235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3.2 JDK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10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환경 변수 설정하기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95738" y="1451761"/>
            <a:ext cx="77525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latin typeface="+mj-ea"/>
                <a:ea typeface="+mj-ea"/>
              </a:rPr>
              <a:t>3. </a:t>
            </a:r>
            <a:r>
              <a:rPr lang="ko-KR" altLang="en-US" sz="1200">
                <a:latin typeface="+mj-ea"/>
                <a:ea typeface="+mj-ea"/>
              </a:rPr>
              <a:t>고급 시스템 설정을 선택합니다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6" name="그림 5" descr="C:\Users\김윤지\AppData\Local\Microsoft\Windows\INetCache\Content.Word\1-15-4-5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1301" y="1947421"/>
            <a:ext cx="5754081" cy="34694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4" name="직사각형 3"/>
          <p:cNvSpPr/>
          <p:nvPr/>
        </p:nvSpPr>
        <p:spPr>
          <a:xfrm>
            <a:off x="1531301" y="2991678"/>
            <a:ext cx="675186" cy="218661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77275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19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sz="15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개발 환경 설정하기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1324274" y="711235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3.2 JDK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10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환경 변수 설정하기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65922" y="1441821"/>
            <a:ext cx="73175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latin typeface="+mj-ea"/>
                <a:ea typeface="+mj-ea"/>
              </a:rPr>
              <a:t>4. </a:t>
            </a:r>
            <a:r>
              <a:rPr lang="ko-KR" altLang="en-US" sz="1200">
                <a:latin typeface="+mj-ea"/>
                <a:ea typeface="+mj-ea"/>
              </a:rPr>
              <a:t>시스템 속성창에서 고급 </a:t>
            </a:r>
            <a:r>
              <a:rPr lang="en-US" altLang="ko-KR" sz="1200">
                <a:latin typeface="+mj-ea"/>
                <a:ea typeface="+mj-ea"/>
              </a:rPr>
              <a:t>&gt; </a:t>
            </a:r>
            <a:r>
              <a:rPr lang="ko-KR" altLang="en-US" sz="1200">
                <a:latin typeface="+mj-ea"/>
                <a:ea typeface="+mj-ea"/>
              </a:rPr>
              <a:t>환경 변수를 클릭합니다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6" name="그림 5" descr="C:\Users\김윤지\AppData\Local\Microsoft\Windows\INetCache\Content.Word\1-15-4-6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1829" y="1758577"/>
            <a:ext cx="3484880" cy="39865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4" name="직사각형 3"/>
          <p:cNvSpPr/>
          <p:nvPr/>
        </p:nvSpPr>
        <p:spPr>
          <a:xfrm>
            <a:off x="3369366" y="2012494"/>
            <a:ext cx="258417" cy="198782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4544553" y="4964416"/>
            <a:ext cx="1130691" cy="198782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77275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19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sz="15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개발 환경 설정하기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1324274" y="711235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3.2 JDK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10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환경 변수 설정하기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06287" y="1412004"/>
            <a:ext cx="67884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latin typeface="+mj-ea"/>
                <a:ea typeface="+mj-ea"/>
              </a:rPr>
              <a:t>5. </a:t>
            </a:r>
            <a:r>
              <a:rPr lang="ko-KR" altLang="en-US" sz="1200">
                <a:latin typeface="+mj-ea"/>
                <a:ea typeface="+mj-ea"/>
              </a:rPr>
              <a:t>환경 변수창이 나타나면 시스템 변수에서 새로 만들기를 클릭합니다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6" name="그림 5" descr="C:\Users\김윤지\AppData\Local\Microsoft\Windows\INetCache\Content.Word\1-15-4-7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1831" y="2009113"/>
            <a:ext cx="4364355" cy="42710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4" name="직사각형 3"/>
          <p:cNvSpPr/>
          <p:nvPr/>
        </p:nvSpPr>
        <p:spPr>
          <a:xfrm>
            <a:off x="2703443" y="4899991"/>
            <a:ext cx="1002076" cy="188844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27404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19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sz="15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개발 환경 설정하기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1324274" y="711235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3.2 JDK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10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환경 변수 설정하기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13841" y="1372897"/>
            <a:ext cx="80325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+mj-ea"/>
                <a:ea typeface="+mj-ea"/>
              </a:rPr>
              <a:t>6. </a:t>
            </a:r>
            <a:r>
              <a:rPr lang="ko-KR" altLang="en-US" sz="1200" dirty="0">
                <a:latin typeface="+mj-ea"/>
                <a:ea typeface="+mj-ea"/>
              </a:rPr>
              <a:t>변수 이름에 </a:t>
            </a:r>
            <a:r>
              <a:rPr lang="en-US" altLang="ko-KR" sz="1200" dirty="0">
                <a:latin typeface="+mj-ea"/>
                <a:ea typeface="+mj-ea"/>
              </a:rPr>
              <a:t>JAVA_HOME</a:t>
            </a:r>
            <a:r>
              <a:rPr lang="ko-KR" altLang="en-US" sz="1200" dirty="0">
                <a:latin typeface="+mj-ea"/>
                <a:ea typeface="+mj-ea"/>
              </a:rPr>
              <a:t>을 입력한 후 복사한 </a:t>
            </a:r>
            <a:r>
              <a:rPr lang="en-US" altLang="ko-KR" sz="1200" dirty="0">
                <a:latin typeface="+mj-ea"/>
                <a:ea typeface="+mj-ea"/>
              </a:rPr>
              <a:t>JDK </a:t>
            </a:r>
            <a:r>
              <a:rPr lang="ko-KR" altLang="en-US" sz="1200" dirty="0">
                <a:latin typeface="+mj-ea"/>
                <a:ea typeface="+mj-ea"/>
              </a:rPr>
              <a:t>경로를 붙여 넣고 확인을 클릭합니다</a:t>
            </a:r>
            <a:r>
              <a:rPr lang="en-US" altLang="ko-KR" sz="1200" dirty="0">
                <a:latin typeface="+mj-ea"/>
                <a:ea typeface="+mj-ea"/>
              </a:rPr>
              <a:t>.</a:t>
            </a:r>
            <a:endParaRPr lang="ko-KR" altLang="en-US" sz="1200" dirty="0">
              <a:latin typeface="+mj-ea"/>
              <a:ea typeface="+mj-ea"/>
            </a:endParaRPr>
          </a:p>
        </p:txBody>
      </p:sp>
      <p:pic>
        <p:nvPicPr>
          <p:cNvPr id="6" name="그림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24274" y="1786212"/>
            <a:ext cx="5104130" cy="13176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직사각형 3"/>
          <p:cNvSpPr/>
          <p:nvPr/>
        </p:nvSpPr>
        <p:spPr>
          <a:xfrm>
            <a:off x="2315817" y="2196548"/>
            <a:ext cx="1490870" cy="45720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27404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19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sz="15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개발 환경 설정하기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1324274" y="711235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3.2 JDK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10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환경 변수 설정하기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83414" y="1354797"/>
            <a:ext cx="84500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latin typeface="+mj-ea"/>
                <a:ea typeface="+mj-ea"/>
              </a:rPr>
              <a:t>7. </a:t>
            </a:r>
            <a:r>
              <a:rPr lang="ko-KR" altLang="en-US" sz="1200">
                <a:latin typeface="+mj-ea"/>
                <a:ea typeface="+mj-ea"/>
              </a:rPr>
              <a:t>시스템 변수에 </a:t>
            </a:r>
            <a:r>
              <a:rPr lang="en-US" altLang="ko-KR" sz="1200">
                <a:latin typeface="+mj-ea"/>
                <a:ea typeface="+mj-ea"/>
              </a:rPr>
              <a:t>JAVA_HOME</a:t>
            </a:r>
            <a:r>
              <a:rPr lang="ko-KR" altLang="en-US" sz="1200">
                <a:latin typeface="+mj-ea"/>
                <a:ea typeface="+mj-ea"/>
              </a:rPr>
              <a:t>이 생성된 것을 확인한 후 다시 시스템 변수에서 </a:t>
            </a:r>
            <a:r>
              <a:rPr lang="en-US" altLang="ko-KR" sz="1200">
                <a:latin typeface="+mj-ea"/>
                <a:ea typeface="+mj-ea"/>
              </a:rPr>
              <a:t>Path </a:t>
            </a:r>
            <a:r>
              <a:rPr lang="ko-KR" altLang="en-US" sz="1200">
                <a:latin typeface="+mj-ea"/>
                <a:ea typeface="+mj-ea"/>
              </a:rPr>
              <a:t>변수를</a:t>
            </a:r>
            <a:r>
              <a:rPr lang="en-US" altLang="ko-KR" sz="1200">
                <a:latin typeface="+mj-ea"/>
                <a:ea typeface="+mj-ea"/>
              </a:rPr>
              <a:t> </a:t>
            </a:r>
            <a:r>
              <a:rPr lang="ko-KR" altLang="en-US" sz="1200">
                <a:latin typeface="+mj-ea"/>
                <a:ea typeface="+mj-ea"/>
              </a:rPr>
              <a:t>선택하고 </a:t>
            </a:r>
            <a:endParaRPr lang="en-US" altLang="ko-KR" sz="1200">
              <a:latin typeface="+mj-ea"/>
              <a:ea typeface="+mj-ea"/>
            </a:endParaRPr>
          </a:p>
          <a:p>
            <a:r>
              <a:rPr lang="en-US" altLang="ko-KR" sz="1200">
                <a:latin typeface="+mj-ea"/>
                <a:ea typeface="+mj-ea"/>
              </a:rPr>
              <a:t>    </a:t>
            </a:r>
            <a:r>
              <a:rPr lang="ko-KR" altLang="en-US" sz="1200">
                <a:latin typeface="+mj-ea"/>
                <a:ea typeface="+mj-ea"/>
              </a:rPr>
              <a:t>편집을 클릭합니다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6" name="그림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27886" y="1816462"/>
            <a:ext cx="4641270" cy="441718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직사각형 3"/>
          <p:cNvSpPr/>
          <p:nvPr/>
        </p:nvSpPr>
        <p:spPr>
          <a:xfrm>
            <a:off x="2156791" y="4562062"/>
            <a:ext cx="2922105" cy="178904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27404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19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sz="15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개발 환경 설정하기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1324274" y="711235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3.2 JDK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10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환경 변수 설정하기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42555" y="1342432"/>
            <a:ext cx="77642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latin typeface="+mj-ea"/>
                <a:ea typeface="+mj-ea"/>
              </a:rPr>
              <a:t>8. </a:t>
            </a:r>
            <a:r>
              <a:rPr lang="ko-KR" altLang="en-US" sz="1200">
                <a:latin typeface="+mj-ea"/>
                <a:ea typeface="+mj-ea"/>
              </a:rPr>
              <a:t>환경 변수 편집창이 나타나면 새로 만들기를 클릭합니다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6" name="그림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57400" y="1740009"/>
            <a:ext cx="4343400" cy="444212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직사각형 3"/>
          <p:cNvSpPr/>
          <p:nvPr/>
        </p:nvSpPr>
        <p:spPr>
          <a:xfrm>
            <a:off x="5536096" y="2166730"/>
            <a:ext cx="834887" cy="218661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27404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19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sz="15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개발 환경 설정하기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1324274" y="711235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3.2 JDK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10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환경 변수 설정하기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55983" y="1471639"/>
            <a:ext cx="83985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latin typeface="+mj-ea"/>
                <a:ea typeface="+mj-ea"/>
              </a:rPr>
              <a:t>9. </a:t>
            </a:r>
            <a:r>
              <a:rPr lang="en-US" altLang="ko-KR" sz="1200">
                <a:latin typeface="+mj-ea"/>
                <a:ea typeface="+mj-ea"/>
              </a:rPr>
              <a:t>%JAVA_HOME%\bin</a:t>
            </a:r>
            <a:r>
              <a:rPr lang="ko-KR" altLang="en-US" sz="1200">
                <a:latin typeface="+mj-ea"/>
                <a:ea typeface="+mj-ea"/>
              </a:rPr>
              <a:t>을 입력하고 확인을 클릭합니다</a:t>
            </a:r>
            <a:r>
              <a:rPr lang="en-US" altLang="ko-KR" sz="1200">
                <a:latin typeface="+mj-ea"/>
                <a:ea typeface="+mj-ea"/>
              </a:rPr>
              <a:t>. </a:t>
            </a:r>
            <a:r>
              <a:rPr lang="ko-KR" altLang="en-US" sz="1200">
                <a:latin typeface="+mj-ea"/>
                <a:ea typeface="+mj-ea"/>
              </a:rPr>
              <a:t>이어서 환경 변수창에서 확인을 한 번</a:t>
            </a:r>
            <a:r>
              <a:rPr lang="en-US" altLang="ko-KR" sz="1200">
                <a:latin typeface="+mj-ea"/>
                <a:ea typeface="+mj-ea"/>
              </a:rPr>
              <a:t> </a:t>
            </a:r>
            <a:r>
              <a:rPr lang="ko-KR" altLang="en-US" sz="1200">
                <a:latin typeface="+mj-ea"/>
                <a:ea typeface="+mj-ea"/>
              </a:rPr>
              <a:t>더 클릭합니다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6" name="그림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38164" y="1887138"/>
            <a:ext cx="4181297" cy="442421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직사각형 3"/>
          <p:cNvSpPr/>
          <p:nvPr/>
        </p:nvSpPr>
        <p:spPr>
          <a:xfrm>
            <a:off x="2564296" y="3110948"/>
            <a:ext cx="1053547" cy="198782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27404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19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sz="15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개발 환경 설정하기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1324274" y="711235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3.2 JDK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10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환경 변수 설정하기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57809" y="1600200"/>
            <a:ext cx="84482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+mj-ea"/>
                <a:ea typeface="+mj-ea"/>
              </a:rPr>
              <a:t>Java 10 </a:t>
            </a:r>
            <a:r>
              <a:rPr lang="ko-KR" altLang="en-US" sz="1200" dirty="0">
                <a:latin typeface="+mj-ea"/>
                <a:ea typeface="+mj-ea"/>
              </a:rPr>
              <a:t>환경 변수가 바르게 설정되었는지 확인하기 위해 명령 프롬프트 창을 열고 </a:t>
            </a:r>
            <a:r>
              <a:rPr lang="en-US" altLang="ko-KR" sz="1200" dirty="0">
                <a:latin typeface="+mj-ea"/>
                <a:ea typeface="+mj-ea"/>
              </a:rPr>
              <a:t>javac –version</a:t>
            </a:r>
            <a:r>
              <a:rPr lang="ko-KR" altLang="en-US" sz="1200" dirty="0">
                <a:latin typeface="+mj-ea"/>
                <a:ea typeface="+mj-ea"/>
              </a:rPr>
              <a:t>을</a:t>
            </a:r>
            <a:r>
              <a:rPr lang="en-US" altLang="ko-KR" sz="1200" dirty="0">
                <a:latin typeface="+mj-ea"/>
                <a:ea typeface="+mj-ea"/>
              </a:rPr>
              <a:t> </a:t>
            </a:r>
            <a:r>
              <a:rPr lang="ko-KR" altLang="en-US" sz="1200" dirty="0">
                <a:latin typeface="+mj-ea"/>
                <a:ea typeface="+mj-ea"/>
              </a:rPr>
              <a:t>입력한 후 엔터키를</a:t>
            </a:r>
            <a:endParaRPr lang="en-US" altLang="ko-KR" sz="1200" dirty="0">
              <a:latin typeface="+mj-ea"/>
              <a:ea typeface="+mj-ea"/>
            </a:endParaRPr>
          </a:p>
          <a:p>
            <a:r>
              <a:rPr lang="ko-KR" altLang="en-US" sz="1200" dirty="0">
                <a:latin typeface="+mj-ea"/>
                <a:ea typeface="+mj-ea"/>
              </a:rPr>
              <a:t>클릭합니다</a:t>
            </a:r>
            <a:r>
              <a:rPr lang="en-US" altLang="ko-KR" sz="1200" dirty="0">
                <a:latin typeface="+mj-ea"/>
                <a:ea typeface="+mj-ea"/>
              </a:rPr>
              <a:t>. </a:t>
            </a:r>
            <a:r>
              <a:rPr lang="ko-KR" altLang="en-US" sz="1200" dirty="0">
                <a:latin typeface="+mj-ea"/>
                <a:ea typeface="+mj-ea"/>
              </a:rPr>
              <a:t>정상적으로 환경 변수가 설정됐으면 다음과 같이 </a:t>
            </a:r>
            <a:r>
              <a:rPr lang="en-US" altLang="ko-KR" sz="1200" dirty="0">
                <a:latin typeface="+mj-ea"/>
                <a:ea typeface="+mj-ea"/>
              </a:rPr>
              <a:t>JDK </a:t>
            </a:r>
            <a:r>
              <a:rPr lang="ko-KR" altLang="en-US" sz="1200" dirty="0">
                <a:latin typeface="+mj-ea"/>
                <a:ea typeface="+mj-ea"/>
              </a:rPr>
              <a:t>버전 정보가</a:t>
            </a:r>
            <a:r>
              <a:rPr lang="en-US" altLang="ko-KR" sz="1200" dirty="0">
                <a:latin typeface="+mj-ea"/>
                <a:ea typeface="+mj-ea"/>
              </a:rPr>
              <a:t> </a:t>
            </a:r>
            <a:r>
              <a:rPr lang="ko-KR" altLang="en-US" sz="1200" dirty="0">
                <a:latin typeface="+mj-ea"/>
                <a:ea typeface="+mj-ea"/>
              </a:rPr>
              <a:t>출력됩니다</a:t>
            </a:r>
            <a:r>
              <a:rPr lang="en-US" altLang="ko-KR" sz="1200" dirty="0">
                <a:latin typeface="+mj-ea"/>
                <a:ea typeface="+mj-ea"/>
              </a:rPr>
              <a:t>.</a:t>
            </a:r>
            <a:endParaRPr lang="ko-KR" altLang="en-US" sz="1200" dirty="0">
              <a:latin typeface="+mj-ea"/>
              <a:ea typeface="+mj-e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55374" y="5973417"/>
            <a:ext cx="5615609" cy="26161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50"/>
              <a:t>윈도 검색창에서 </a:t>
            </a:r>
            <a:r>
              <a:rPr lang="en-US" altLang="ko-KR" sz="1050"/>
              <a:t>cmd</a:t>
            </a:r>
            <a:r>
              <a:rPr lang="ko-KR" altLang="en-US" sz="1050"/>
              <a:t>를 입력하고 엔터키를 클릭하면 명령 프롬프트창이 나타납니다</a:t>
            </a:r>
            <a:r>
              <a:rPr lang="en-US" altLang="ko-KR" sz="1050"/>
              <a:t>.</a:t>
            </a:r>
            <a:endParaRPr lang="ko-KR" altLang="en-US" sz="1050"/>
          </a:p>
        </p:txBody>
      </p:sp>
      <p:pic>
        <p:nvPicPr>
          <p:cNvPr id="7" name="그림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02563" y="2216426"/>
            <a:ext cx="3591339" cy="269350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직사각형 4"/>
          <p:cNvSpPr/>
          <p:nvPr/>
        </p:nvSpPr>
        <p:spPr>
          <a:xfrm>
            <a:off x="2186609" y="2882348"/>
            <a:ext cx="1043608" cy="248478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755374" y="5675243"/>
            <a:ext cx="1371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Wingdings" panose="05000000000000000000" pitchFamily="2" charset="2"/>
              <a:buChar char="v"/>
            </a:pPr>
            <a:r>
              <a:rPr lang="en-US" altLang="ko-KR" sz="1200" b="1">
                <a:latin typeface="+mj-ea"/>
                <a:ea typeface="+mj-ea"/>
              </a:rPr>
              <a:t>Tip</a:t>
            </a:r>
            <a:endParaRPr lang="ko-KR" altLang="en-US" sz="1200" b="1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7427404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19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sz="15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개발 환경 설정하기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1324274" y="711235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3.1 JDK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설치하기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63041" y="1620075"/>
            <a:ext cx="76069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1. </a:t>
            </a:r>
            <a:r>
              <a:rPr lang="ko-KR" altLang="en-US" sz="1200" dirty="0"/>
              <a:t>구글에서 </a:t>
            </a:r>
            <a:r>
              <a:rPr lang="en-US" altLang="ko-KR" sz="1200" dirty="0"/>
              <a:t>jdk download</a:t>
            </a:r>
            <a:r>
              <a:rPr lang="ko-KR" altLang="en-US" sz="1200" dirty="0"/>
              <a:t>로 검색하여 오라클 </a:t>
            </a:r>
            <a:r>
              <a:rPr lang="en-US" altLang="ko-KR" sz="1200" dirty="0"/>
              <a:t>JDK </a:t>
            </a:r>
            <a:r>
              <a:rPr lang="ko-KR" altLang="en-US" sz="1200" dirty="0"/>
              <a:t>다운로드 페이지에 접속합니다</a:t>
            </a:r>
            <a:r>
              <a:rPr lang="en-US" altLang="ko-KR" sz="1200" dirty="0"/>
              <a:t>.  </a:t>
            </a:r>
            <a:r>
              <a:rPr lang="ko-KR" altLang="en-US" sz="1200" dirty="0"/>
              <a:t>또는 다음 주소를</a:t>
            </a:r>
            <a:r>
              <a:rPr lang="en-US" altLang="ko-KR" sz="1200" dirty="0"/>
              <a:t> </a:t>
            </a:r>
            <a:r>
              <a:rPr lang="ko-KR" altLang="en-US" sz="1200" dirty="0"/>
              <a:t>입력하여</a:t>
            </a:r>
            <a:endParaRPr lang="en-US" altLang="ko-KR" sz="1200" dirty="0"/>
          </a:p>
          <a:p>
            <a:r>
              <a:rPr lang="en-US" altLang="ko-KR" sz="1200" dirty="0"/>
              <a:t>    </a:t>
            </a:r>
            <a:r>
              <a:rPr lang="ko-KR" altLang="en-US" sz="1200" dirty="0"/>
              <a:t>접속한 다음 </a:t>
            </a:r>
            <a:r>
              <a:rPr lang="en-US" altLang="ko-KR" sz="1200" dirty="0"/>
              <a:t>JDK DOWNLOAD</a:t>
            </a:r>
            <a:r>
              <a:rPr lang="ko-KR" altLang="en-US" sz="1200" dirty="0"/>
              <a:t>를 클릭해도 됩니다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   </a:t>
            </a:r>
            <a:r>
              <a:rPr lang="en-US" altLang="ko-KR" sz="1200" dirty="0">
                <a:solidFill>
                  <a:srgbClr val="FF0000"/>
                </a:solidFill>
              </a:rPr>
              <a:t>• https://www.oracle.com/technetwork/java/javase/downloads/index.html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pic>
        <p:nvPicPr>
          <p:cNvPr id="6" name="그림 5" descr="C:\Users\김윤지\AppData\Local\Microsoft\Windows\INetCache\Content.Word\1-13-2-3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9688" y="2459051"/>
            <a:ext cx="4873625" cy="3053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283681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19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sz="15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개발 환경 설정하기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1324274" y="711235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3.3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톰캣 컨테이너 설치하기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17443" y="1699591"/>
            <a:ext cx="83886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+mj-ea"/>
                <a:ea typeface="+mj-ea"/>
              </a:rPr>
              <a:t>1. </a:t>
            </a:r>
            <a:r>
              <a:rPr lang="ko-KR" altLang="en-US" sz="1200" dirty="0">
                <a:latin typeface="+mj-ea"/>
                <a:ea typeface="+mj-ea"/>
              </a:rPr>
              <a:t>아파치 톰캣 사이트에 접속한 후 왼쪽에 있는 최신 톰캣 버전인 </a:t>
            </a:r>
            <a:r>
              <a:rPr lang="en-US" altLang="ko-KR" sz="1200" dirty="0">
                <a:latin typeface="+mj-ea"/>
                <a:ea typeface="+mj-ea"/>
              </a:rPr>
              <a:t>Tomcat9</a:t>
            </a:r>
            <a:r>
              <a:rPr lang="ko-KR" altLang="en-US" sz="1200" dirty="0">
                <a:latin typeface="+mj-ea"/>
                <a:ea typeface="+mj-ea"/>
              </a:rPr>
              <a:t>을 클릭해서 설치</a:t>
            </a:r>
            <a:r>
              <a:rPr lang="en-US" altLang="ko-KR" sz="1200" dirty="0">
                <a:latin typeface="+mj-ea"/>
                <a:ea typeface="+mj-ea"/>
              </a:rPr>
              <a:t> </a:t>
            </a:r>
            <a:r>
              <a:rPr lang="ko-KR" altLang="en-US" sz="1200" dirty="0">
                <a:latin typeface="+mj-ea"/>
                <a:ea typeface="+mj-ea"/>
              </a:rPr>
              <a:t>파일을 다운로드 합니다</a:t>
            </a:r>
            <a:r>
              <a:rPr lang="en-US" altLang="ko-KR" sz="1200" dirty="0">
                <a:latin typeface="+mj-ea"/>
                <a:ea typeface="+mj-ea"/>
              </a:rPr>
              <a:t>.</a:t>
            </a:r>
          </a:p>
          <a:p>
            <a:r>
              <a:rPr lang="en-US" altLang="ko-KR" sz="1200" dirty="0">
                <a:latin typeface="+mj-ea"/>
                <a:ea typeface="+mj-ea"/>
              </a:rPr>
              <a:t>   </a:t>
            </a:r>
            <a:r>
              <a:rPr lang="en-US" altLang="ko-KR" sz="1200" dirty="0">
                <a:solidFill>
                  <a:srgbClr val="FF0000"/>
                </a:solidFill>
                <a:latin typeface="+mj-ea"/>
                <a:ea typeface="+mj-ea"/>
              </a:rPr>
              <a:t>• http://tomcat.apache.org</a:t>
            </a:r>
            <a:endParaRPr lang="ko-KR" altLang="en-US" sz="1200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pic>
        <p:nvPicPr>
          <p:cNvPr id="6" name="그림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50504" y="2236305"/>
            <a:ext cx="5585791" cy="427179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920935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19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sz="15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개발 환경 설정하기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1324274" y="711235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3.3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톰캣 컨테이너 설치하기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27383" y="1590261"/>
            <a:ext cx="79413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+mj-ea"/>
                <a:ea typeface="+mj-ea"/>
              </a:rPr>
              <a:t>2. </a:t>
            </a:r>
            <a:r>
              <a:rPr lang="ko-KR" altLang="en-US" sz="1200" b="1" dirty="0">
                <a:latin typeface="+mj-ea"/>
                <a:ea typeface="+mj-ea"/>
              </a:rPr>
              <a:t>자신의 윈도우 비트에 맞는 </a:t>
            </a:r>
            <a:r>
              <a:rPr lang="en-US" altLang="ko-KR" sz="1200" dirty="0">
                <a:latin typeface="+mj-ea"/>
                <a:ea typeface="+mj-ea"/>
              </a:rPr>
              <a:t>32-bit </a:t>
            </a:r>
            <a:r>
              <a:rPr lang="ko-KR" altLang="en-US" sz="1200" dirty="0">
                <a:latin typeface="+mj-ea"/>
                <a:ea typeface="+mj-ea"/>
              </a:rPr>
              <a:t>또는 </a:t>
            </a:r>
            <a:r>
              <a:rPr lang="en-US" altLang="ko-KR" sz="1200" dirty="0">
                <a:latin typeface="+mj-ea"/>
                <a:ea typeface="+mj-ea"/>
              </a:rPr>
              <a:t>64-bit Windows.zip</a:t>
            </a:r>
            <a:r>
              <a:rPr lang="ko-KR" altLang="en-US" sz="1200" dirty="0">
                <a:latin typeface="+mj-ea"/>
                <a:ea typeface="+mj-ea"/>
              </a:rPr>
              <a:t>을 클릭하여 파일을 다운로드 받습니다</a:t>
            </a:r>
            <a:r>
              <a:rPr lang="en-US" altLang="ko-KR" sz="1200" dirty="0">
                <a:latin typeface="+mj-ea"/>
                <a:ea typeface="+mj-ea"/>
              </a:rPr>
              <a:t>.</a:t>
            </a:r>
            <a:endParaRPr lang="ko-KR" altLang="en-US" sz="1200" dirty="0">
              <a:latin typeface="+mj-ea"/>
              <a:ea typeface="+mj-ea"/>
            </a:endParaRPr>
          </a:p>
        </p:txBody>
      </p:sp>
      <p:pic>
        <p:nvPicPr>
          <p:cNvPr id="6" name="그림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24274" y="2020929"/>
            <a:ext cx="5020310" cy="341249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직사각형 3"/>
          <p:cNvSpPr/>
          <p:nvPr/>
        </p:nvSpPr>
        <p:spPr>
          <a:xfrm>
            <a:off x="1997765" y="3515556"/>
            <a:ext cx="2094841" cy="12428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20935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19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sz="15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개발 환경 설정하기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1324274" y="711235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3.3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톰캣 컨테이너 설치하기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87626" y="1500810"/>
            <a:ext cx="83985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+mj-ea"/>
                <a:ea typeface="+mj-ea"/>
              </a:rPr>
              <a:t>3. </a:t>
            </a:r>
            <a:r>
              <a:rPr lang="ko-KR" altLang="en-US" sz="1200" dirty="0">
                <a:latin typeface="+mj-ea"/>
                <a:ea typeface="+mj-ea"/>
              </a:rPr>
              <a:t>파일을 다운로드한 폴더를 열고</a:t>
            </a:r>
            <a:r>
              <a:rPr lang="en-US" altLang="ko-KR" sz="1200" dirty="0">
                <a:latin typeface="+mj-ea"/>
                <a:ea typeface="+mj-ea"/>
              </a:rPr>
              <a:t>, </a:t>
            </a:r>
            <a:r>
              <a:rPr lang="ko-KR" altLang="en-US" sz="1200" dirty="0">
                <a:latin typeface="+mj-ea"/>
                <a:ea typeface="+mj-ea"/>
              </a:rPr>
              <a:t>압축파일을 적절한 위치로 이동 후</a:t>
            </a:r>
            <a:r>
              <a:rPr lang="en-US" altLang="ko-KR" sz="1200" dirty="0">
                <a:latin typeface="+mj-ea"/>
                <a:ea typeface="+mj-ea"/>
              </a:rPr>
              <a:t>, </a:t>
            </a:r>
            <a:r>
              <a:rPr lang="ko-KR" altLang="en-US" sz="1200" dirty="0">
                <a:latin typeface="+mj-ea"/>
                <a:ea typeface="+mj-ea"/>
              </a:rPr>
              <a:t>압축해제</a:t>
            </a:r>
          </a:p>
        </p:txBody>
      </p:sp>
    </p:spTree>
    <p:extLst>
      <p:ext uri="{BB962C8B-B14F-4D97-AF65-F5344CB8AC3E}">
        <p14:creationId xmlns:p14="http://schemas.microsoft.com/office/powerpoint/2010/main" val="9920935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19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sz="15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개발 환경 설정하기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1324274" y="711235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3.3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톰캣 컨테이너 설치하기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354751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19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sz="15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개발 환경 설정하기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1324274" y="711235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3.3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톰캣 컨테이너 설치하기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920935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19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sz="15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개발 환경 설정하기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1324274" y="711235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3.3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톰캣 컨테이너 설치하기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13232" y="1560443"/>
            <a:ext cx="80127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latin typeface="+mj-ea"/>
                <a:ea typeface="+mj-ea"/>
              </a:rPr>
              <a:t>6. </a:t>
            </a:r>
            <a:r>
              <a:rPr lang="ko-KR" altLang="en-US" sz="1200">
                <a:latin typeface="+mj-ea"/>
                <a:ea typeface="+mj-ea"/>
              </a:rPr>
              <a:t>기본 인스톨 구성을 선택하고 </a:t>
            </a:r>
            <a:r>
              <a:rPr lang="en-US" altLang="ko-KR" sz="1200">
                <a:latin typeface="+mj-ea"/>
                <a:ea typeface="+mj-ea"/>
              </a:rPr>
              <a:t>Next</a:t>
            </a:r>
            <a:r>
              <a:rPr lang="ko-KR" altLang="en-US" sz="1200">
                <a:latin typeface="+mj-ea"/>
                <a:ea typeface="+mj-ea"/>
              </a:rPr>
              <a:t>를 클릭합니다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6" name="그림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58191" y="1929019"/>
            <a:ext cx="4752975" cy="36957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직사각형 3"/>
          <p:cNvSpPr/>
          <p:nvPr/>
        </p:nvSpPr>
        <p:spPr>
          <a:xfrm>
            <a:off x="4819590" y="5307496"/>
            <a:ext cx="706567" cy="22860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54751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19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sz="15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개발 환경 설정하기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1324274" y="711235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3.3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톰캣 컨테이너 설치하기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86408" y="1560442"/>
            <a:ext cx="83886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+mj-ea"/>
                <a:ea typeface="+mj-ea"/>
              </a:rPr>
              <a:t>7. </a:t>
            </a:r>
            <a:r>
              <a:rPr lang="en-US" altLang="ko-KR" sz="1200" dirty="0">
                <a:latin typeface="+mj-ea"/>
                <a:ea typeface="+mj-ea"/>
              </a:rPr>
              <a:t>HTTP/1.1 Connector Port </a:t>
            </a:r>
            <a:r>
              <a:rPr lang="ko-KR" altLang="en-US" sz="1200" dirty="0">
                <a:latin typeface="+mj-ea"/>
                <a:ea typeface="+mj-ea"/>
              </a:rPr>
              <a:t>번호를 </a:t>
            </a:r>
            <a:r>
              <a:rPr lang="en-US" altLang="ko-KR" sz="1200" dirty="0">
                <a:latin typeface="+mj-ea"/>
                <a:ea typeface="+mj-ea"/>
              </a:rPr>
              <a:t>8090</a:t>
            </a:r>
            <a:r>
              <a:rPr lang="ko-KR" altLang="en-US" sz="1200" dirty="0">
                <a:latin typeface="+mj-ea"/>
                <a:ea typeface="+mj-ea"/>
              </a:rPr>
              <a:t>으로 변경하고 </a:t>
            </a:r>
            <a:r>
              <a:rPr lang="en-US" altLang="ko-KR" sz="1200" dirty="0">
                <a:latin typeface="+mj-ea"/>
                <a:ea typeface="+mj-ea"/>
              </a:rPr>
              <a:t>User Name</a:t>
            </a:r>
            <a:r>
              <a:rPr lang="ko-KR" altLang="en-US" sz="1200" dirty="0">
                <a:latin typeface="+mj-ea"/>
                <a:ea typeface="+mj-ea"/>
              </a:rPr>
              <a:t>과 </a:t>
            </a:r>
            <a:r>
              <a:rPr lang="en-US" altLang="ko-KR" sz="1200" dirty="0">
                <a:latin typeface="+mj-ea"/>
                <a:ea typeface="+mj-ea"/>
              </a:rPr>
              <a:t>Password</a:t>
            </a:r>
            <a:r>
              <a:rPr lang="ko-KR" altLang="en-US" sz="1200" dirty="0">
                <a:latin typeface="+mj-ea"/>
                <a:ea typeface="+mj-ea"/>
              </a:rPr>
              <a:t>를 모두 </a:t>
            </a:r>
            <a:r>
              <a:rPr lang="en-US" altLang="ko-KR" sz="1200" dirty="0">
                <a:latin typeface="+mj-ea"/>
                <a:ea typeface="+mj-ea"/>
              </a:rPr>
              <a:t>admin</a:t>
            </a:r>
            <a:r>
              <a:rPr lang="ko-KR" altLang="en-US" sz="1200" dirty="0">
                <a:latin typeface="+mj-ea"/>
                <a:ea typeface="+mj-ea"/>
              </a:rPr>
              <a:t>으로 설정한 후 </a:t>
            </a:r>
            <a:r>
              <a:rPr lang="en-US" altLang="ko-KR" sz="1200" dirty="0">
                <a:latin typeface="+mj-ea"/>
                <a:ea typeface="+mj-ea"/>
              </a:rPr>
              <a:t>Next</a:t>
            </a:r>
            <a:r>
              <a:rPr lang="ko-KR" altLang="en-US" sz="1200" dirty="0">
                <a:latin typeface="+mj-ea"/>
                <a:ea typeface="+mj-ea"/>
              </a:rPr>
              <a:t>를</a:t>
            </a:r>
            <a:endParaRPr lang="en-US" altLang="ko-KR" sz="1200" dirty="0">
              <a:latin typeface="+mj-ea"/>
              <a:ea typeface="+mj-ea"/>
            </a:endParaRPr>
          </a:p>
          <a:p>
            <a:r>
              <a:rPr lang="en-US" altLang="ko-KR" sz="1200" dirty="0">
                <a:latin typeface="+mj-ea"/>
                <a:ea typeface="+mj-ea"/>
              </a:rPr>
              <a:t>  </a:t>
            </a:r>
            <a:r>
              <a:rPr lang="ko-KR" altLang="en-US" sz="1200" dirty="0">
                <a:latin typeface="+mj-ea"/>
                <a:ea typeface="+mj-ea"/>
              </a:rPr>
              <a:t> 클릭합니다</a:t>
            </a:r>
            <a:r>
              <a:rPr lang="en-US" altLang="ko-KR" sz="1200" dirty="0">
                <a:latin typeface="+mj-ea"/>
                <a:ea typeface="+mj-ea"/>
              </a:rPr>
              <a:t>.</a:t>
            </a:r>
            <a:endParaRPr lang="ko-KR" altLang="en-US" sz="1200" dirty="0">
              <a:latin typeface="+mj-ea"/>
              <a:ea typeface="+mj-ea"/>
            </a:endParaRPr>
          </a:p>
        </p:txBody>
      </p:sp>
      <p:pic>
        <p:nvPicPr>
          <p:cNvPr id="6" name="그림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78068" y="2111560"/>
            <a:ext cx="4752975" cy="36957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직사각형 3"/>
          <p:cNvSpPr/>
          <p:nvPr/>
        </p:nvSpPr>
        <p:spPr>
          <a:xfrm>
            <a:off x="4045226" y="3279913"/>
            <a:ext cx="924339" cy="278296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4045226" y="4412973"/>
            <a:ext cx="924339" cy="53671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54751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19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sz="15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개발 환경 설정하기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1324274" y="711235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3.3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톰캣 컨테이너 설치하기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77342" y="1498231"/>
            <a:ext cx="76946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+mj-ea"/>
                <a:ea typeface="+mj-ea"/>
              </a:rPr>
              <a:t>8. </a:t>
            </a:r>
            <a:r>
              <a:rPr lang="en-US" altLang="ko-KR" sz="1200" b="1" dirty="0">
                <a:solidFill>
                  <a:srgbClr val="0000FF"/>
                </a:solidFill>
                <a:latin typeface="+mj-ea"/>
                <a:ea typeface="+mj-ea"/>
              </a:rPr>
              <a:t>JRE</a:t>
            </a:r>
            <a:r>
              <a:rPr lang="ko-KR" altLang="en-US" sz="1200" b="1" dirty="0">
                <a:solidFill>
                  <a:srgbClr val="0000FF"/>
                </a:solidFill>
                <a:latin typeface="+mj-ea"/>
                <a:ea typeface="+mj-ea"/>
              </a:rPr>
              <a:t>가 설치된 폴더 경로를 선택한 후 </a:t>
            </a:r>
            <a:r>
              <a:rPr lang="en-US" altLang="ko-KR" sz="1200" b="1" dirty="0">
                <a:solidFill>
                  <a:srgbClr val="0000FF"/>
                </a:solidFill>
                <a:latin typeface="+mj-ea"/>
                <a:ea typeface="+mj-ea"/>
              </a:rPr>
              <a:t>Next</a:t>
            </a:r>
            <a:r>
              <a:rPr lang="ko-KR" altLang="en-US" sz="1200" b="1" dirty="0">
                <a:solidFill>
                  <a:srgbClr val="0000FF"/>
                </a:solidFill>
                <a:latin typeface="+mj-ea"/>
                <a:ea typeface="+mj-ea"/>
              </a:rPr>
              <a:t>를 클릭</a:t>
            </a:r>
            <a:r>
              <a:rPr lang="ko-KR" altLang="en-US" sz="1200" dirty="0">
                <a:latin typeface="+mj-ea"/>
                <a:ea typeface="+mj-ea"/>
              </a:rPr>
              <a:t>합니다</a:t>
            </a:r>
            <a:r>
              <a:rPr lang="en-US" altLang="ko-KR" sz="1200" dirty="0">
                <a:latin typeface="+mj-ea"/>
                <a:ea typeface="+mj-ea"/>
              </a:rPr>
              <a:t>.</a:t>
            </a:r>
            <a:endParaRPr lang="ko-KR" altLang="en-US" sz="1200" dirty="0">
              <a:latin typeface="+mj-ea"/>
              <a:ea typeface="+mj-ea"/>
            </a:endParaRPr>
          </a:p>
        </p:txBody>
      </p:sp>
      <p:pic>
        <p:nvPicPr>
          <p:cNvPr id="6" name="그림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65446" y="1869965"/>
            <a:ext cx="4317365" cy="335661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직사각형 3"/>
          <p:cNvSpPr/>
          <p:nvPr/>
        </p:nvSpPr>
        <p:spPr>
          <a:xfrm>
            <a:off x="2239617" y="3627785"/>
            <a:ext cx="1540565" cy="21865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33568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19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sz="15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개발 환경 설정하기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1324274" y="711235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3.3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톰캣 컨테이너 설치하기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05119" y="1500808"/>
            <a:ext cx="83407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+mj-ea"/>
                <a:ea typeface="+mj-ea"/>
              </a:rPr>
              <a:t>9. </a:t>
            </a:r>
            <a:r>
              <a:rPr lang="ko-KR" altLang="en-US" sz="1200" dirty="0">
                <a:latin typeface="+mj-ea"/>
                <a:ea typeface="+mj-ea"/>
              </a:rPr>
              <a:t>톰캣 설치 위치를 지정하는 창이 나타납니다</a:t>
            </a:r>
            <a:r>
              <a:rPr lang="en-US" altLang="ko-KR" sz="1200" dirty="0">
                <a:latin typeface="+mj-ea"/>
                <a:ea typeface="+mj-ea"/>
              </a:rPr>
              <a:t>. Browse...</a:t>
            </a:r>
            <a:r>
              <a:rPr lang="ko-KR" altLang="en-US" sz="1200" dirty="0">
                <a:latin typeface="+mj-ea"/>
                <a:ea typeface="+mj-ea"/>
              </a:rPr>
              <a:t>를 클릭해 </a:t>
            </a:r>
            <a:r>
              <a:rPr lang="en-US" altLang="ko-KR" sz="1200" dirty="0">
                <a:latin typeface="+mj-ea"/>
                <a:ea typeface="+mj-ea"/>
              </a:rPr>
              <a:t>C </a:t>
            </a:r>
            <a:r>
              <a:rPr lang="ko-KR" altLang="en-US" sz="1200" dirty="0">
                <a:latin typeface="+mj-ea"/>
                <a:ea typeface="+mj-ea"/>
              </a:rPr>
              <a:t>드라이브에</a:t>
            </a:r>
            <a:r>
              <a:rPr lang="en-US" altLang="ko-KR" sz="1200" dirty="0">
                <a:latin typeface="+mj-ea"/>
                <a:ea typeface="+mj-ea"/>
              </a:rPr>
              <a:t> tomcat9 </a:t>
            </a:r>
            <a:r>
              <a:rPr lang="ko-KR" altLang="en-US" sz="1200" dirty="0">
                <a:latin typeface="+mj-ea"/>
                <a:ea typeface="+mj-ea"/>
              </a:rPr>
              <a:t>폴더를 생성한 후 이 위치를</a:t>
            </a:r>
            <a:endParaRPr lang="en-US" altLang="ko-KR" sz="1200" dirty="0">
              <a:latin typeface="+mj-ea"/>
              <a:ea typeface="+mj-ea"/>
            </a:endParaRPr>
          </a:p>
          <a:p>
            <a:r>
              <a:rPr lang="en-US" altLang="ko-KR" sz="1200" dirty="0">
                <a:latin typeface="+mj-ea"/>
                <a:ea typeface="+mj-ea"/>
              </a:rPr>
              <a:t>   </a:t>
            </a:r>
            <a:r>
              <a:rPr lang="ko-KR" altLang="en-US" sz="1200" dirty="0">
                <a:latin typeface="+mj-ea"/>
                <a:ea typeface="+mj-ea"/>
              </a:rPr>
              <a:t>선택하고 </a:t>
            </a:r>
            <a:r>
              <a:rPr lang="en-US" altLang="ko-KR" sz="1200" dirty="0">
                <a:latin typeface="+mj-ea"/>
                <a:ea typeface="+mj-ea"/>
              </a:rPr>
              <a:t>Install</a:t>
            </a:r>
            <a:r>
              <a:rPr lang="ko-KR" altLang="en-US" sz="1200" dirty="0">
                <a:latin typeface="+mj-ea"/>
                <a:ea typeface="+mj-ea"/>
              </a:rPr>
              <a:t>을 클릭합니다</a:t>
            </a:r>
            <a:r>
              <a:rPr lang="en-US" altLang="ko-KR" sz="1200" dirty="0">
                <a:latin typeface="+mj-ea"/>
                <a:ea typeface="+mj-ea"/>
              </a:rPr>
              <a:t>.</a:t>
            </a:r>
            <a:endParaRPr lang="ko-KR" altLang="en-US" sz="1200" dirty="0">
              <a:latin typeface="+mj-ea"/>
              <a:ea typeface="+mj-ea"/>
            </a:endParaRPr>
          </a:p>
        </p:txBody>
      </p:sp>
      <p:pic>
        <p:nvPicPr>
          <p:cNvPr id="7" name="그림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7260" y="2115577"/>
            <a:ext cx="4752975" cy="36957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042991" y="2925400"/>
            <a:ext cx="2723322" cy="28935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직사각형 3"/>
          <p:cNvSpPr/>
          <p:nvPr/>
        </p:nvSpPr>
        <p:spPr>
          <a:xfrm>
            <a:off x="3705519" y="4339862"/>
            <a:ext cx="969953" cy="26940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6530009" y="4609271"/>
            <a:ext cx="685800" cy="14163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7315200" y="5516217"/>
            <a:ext cx="626165" cy="208722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54751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19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sz="15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개발 환경 설정하기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1324274" y="711235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3.3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톰캣 컨테이너 설치하기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84520" y="1584265"/>
            <a:ext cx="64008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+mn-ea"/>
              </a:rPr>
              <a:t>톰캣 설치경로를  </a:t>
            </a:r>
            <a:r>
              <a:rPr lang="en-US" altLang="ko-KR" sz="1200" dirty="0">
                <a:latin typeface="+mn-ea"/>
              </a:rPr>
              <a:t>C:/MyDevEnv/tomcat9</a:t>
            </a:r>
            <a:r>
              <a:rPr lang="ko-KR" altLang="en-US" sz="1200" dirty="0">
                <a:latin typeface="+mn-ea"/>
              </a:rPr>
              <a:t>로 변경 후</a:t>
            </a:r>
            <a:r>
              <a:rPr lang="en-US" altLang="ko-KR" sz="1200" dirty="0">
                <a:latin typeface="+mn-ea"/>
              </a:rPr>
              <a:t>, Install</a:t>
            </a:r>
            <a:r>
              <a:rPr lang="ko-KR" altLang="en-US" sz="1200" dirty="0">
                <a:latin typeface="+mn-ea"/>
              </a:rPr>
              <a:t>을 클릭하여 설치를 시작합니다</a:t>
            </a:r>
            <a:r>
              <a:rPr lang="en-US" altLang="ko-KR" sz="1200" dirty="0">
                <a:latin typeface="+mn-ea"/>
              </a:rPr>
              <a:t>.</a:t>
            </a:r>
          </a:p>
        </p:txBody>
      </p:sp>
      <p:grpSp>
        <p:nvGrpSpPr>
          <p:cNvPr id="8" name="그룹 7"/>
          <p:cNvGrpSpPr/>
          <p:nvPr/>
        </p:nvGrpSpPr>
        <p:grpSpPr>
          <a:xfrm>
            <a:off x="2172409" y="2282928"/>
            <a:ext cx="4752975" cy="3695700"/>
            <a:chOff x="2310638" y="2282928"/>
            <a:chExt cx="4752975" cy="3695700"/>
          </a:xfrm>
        </p:grpSpPr>
        <p:pic>
          <p:nvPicPr>
            <p:cNvPr id="5" name="그림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310638" y="2282928"/>
              <a:ext cx="4752975" cy="36957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3" name="직사각형 2"/>
            <p:cNvSpPr/>
            <p:nvPr/>
          </p:nvSpPr>
          <p:spPr>
            <a:xfrm>
              <a:off x="5404113" y="5621618"/>
              <a:ext cx="745435" cy="258417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5769164" y="4487478"/>
              <a:ext cx="918715" cy="286540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8233568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19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sz="15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개발 환경 설정하기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1324274" y="711235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3.1 JDK 10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설치하기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05119" y="1580321"/>
            <a:ext cx="76829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+mj-ea"/>
                <a:ea typeface="+mj-ea"/>
              </a:rPr>
              <a:t>2. </a:t>
            </a:r>
            <a:r>
              <a:rPr lang="ko-KR" altLang="en-US" sz="1200" dirty="0">
                <a:latin typeface="+mj-ea"/>
                <a:ea typeface="+mj-ea"/>
              </a:rPr>
              <a:t>라이선스 사용 동의에 체크한 후 자신의 운영체제에 맞는 </a:t>
            </a:r>
            <a:r>
              <a:rPr lang="en-US" altLang="ko-KR" sz="1200" dirty="0">
                <a:latin typeface="+mj-ea"/>
                <a:ea typeface="+mj-ea"/>
              </a:rPr>
              <a:t>JDK</a:t>
            </a:r>
            <a:r>
              <a:rPr lang="ko-KR" altLang="en-US" sz="1200" dirty="0">
                <a:latin typeface="+mj-ea"/>
                <a:ea typeface="+mj-ea"/>
              </a:rPr>
              <a:t>를 선택합니다</a:t>
            </a:r>
            <a:r>
              <a:rPr lang="en-US" altLang="ko-KR" sz="1200" dirty="0">
                <a:latin typeface="+mj-ea"/>
                <a:ea typeface="+mj-ea"/>
              </a:rPr>
              <a:t>.  </a:t>
            </a:r>
            <a:r>
              <a:rPr lang="ko-KR" altLang="en-US" sz="1200" dirty="0">
                <a:latin typeface="+mj-ea"/>
                <a:ea typeface="+mj-ea"/>
              </a:rPr>
              <a:t>여기서는 </a:t>
            </a:r>
            <a:r>
              <a:rPr lang="en-US" altLang="ko-KR" sz="1200" dirty="0">
                <a:latin typeface="+mj-ea"/>
                <a:ea typeface="+mj-ea"/>
              </a:rPr>
              <a:t>64</a:t>
            </a:r>
            <a:r>
              <a:rPr lang="ko-KR" altLang="en-US" sz="1200" dirty="0">
                <a:latin typeface="+mj-ea"/>
                <a:ea typeface="+mj-ea"/>
              </a:rPr>
              <a:t>비트 윈도 </a:t>
            </a:r>
            <a:r>
              <a:rPr lang="en-US" altLang="ko-KR" sz="1200" dirty="0">
                <a:latin typeface="+mj-ea"/>
                <a:ea typeface="+mj-ea"/>
              </a:rPr>
              <a:t>10</a:t>
            </a:r>
            <a:r>
              <a:rPr lang="ko-KR" altLang="en-US" sz="1200" dirty="0">
                <a:latin typeface="+mj-ea"/>
                <a:ea typeface="+mj-ea"/>
              </a:rPr>
              <a:t>을</a:t>
            </a:r>
            <a:endParaRPr lang="en-US" altLang="ko-KR" sz="1200" dirty="0">
              <a:latin typeface="+mj-ea"/>
              <a:ea typeface="+mj-ea"/>
            </a:endParaRPr>
          </a:p>
          <a:p>
            <a:r>
              <a:rPr lang="en-US" altLang="ko-KR" sz="1200" dirty="0">
                <a:latin typeface="+mj-ea"/>
                <a:ea typeface="+mj-ea"/>
              </a:rPr>
              <a:t>  </a:t>
            </a:r>
            <a:r>
              <a:rPr lang="ko-KR" altLang="en-US" sz="1200" dirty="0">
                <a:latin typeface="+mj-ea"/>
                <a:ea typeface="+mj-ea"/>
              </a:rPr>
              <a:t> 기준으로 설명하므로 </a:t>
            </a:r>
            <a:r>
              <a:rPr lang="en-US" altLang="ko-KR" sz="1200" b="1" dirty="0">
                <a:solidFill>
                  <a:srgbClr val="0000FF"/>
                </a:solidFill>
                <a:latin typeface="+mj-ea"/>
                <a:ea typeface="+mj-ea"/>
              </a:rPr>
              <a:t>jdk-10_windows-x64</a:t>
            </a:r>
            <a:r>
              <a:rPr lang="en-US" altLang="ko-KR" sz="1200" b="1" dirty="0">
                <a:latin typeface="+mj-ea"/>
                <a:ea typeface="+mj-ea"/>
              </a:rPr>
              <a:t>_bin.exe</a:t>
            </a:r>
            <a:r>
              <a:rPr lang="ko-KR" altLang="en-US" sz="1200" dirty="0">
                <a:latin typeface="+mj-ea"/>
                <a:ea typeface="+mj-ea"/>
              </a:rPr>
              <a:t>를</a:t>
            </a:r>
            <a:r>
              <a:rPr lang="en-US" altLang="ko-KR" sz="1200" dirty="0">
                <a:latin typeface="+mj-ea"/>
                <a:ea typeface="+mj-ea"/>
              </a:rPr>
              <a:t> </a:t>
            </a:r>
            <a:r>
              <a:rPr lang="ko-KR" altLang="en-US" sz="1200" dirty="0">
                <a:latin typeface="+mj-ea"/>
                <a:ea typeface="+mj-ea"/>
              </a:rPr>
              <a:t>클릭해 다운로드 합니다</a:t>
            </a:r>
            <a:r>
              <a:rPr lang="en-US" altLang="ko-KR" sz="1200" dirty="0">
                <a:latin typeface="+mj-ea"/>
                <a:ea typeface="+mj-ea"/>
              </a:rPr>
              <a:t>.</a:t>
            </a:r>
            <a:endParaRPr lang="ko-KR" altLang="en-US" sz="1200" dirty="0">
              <a:latin typeface="+mj-ea"/>
              <a:ea typeface="+mj-ea"/>
            </a:endParaRPr>
          </a:p>
        </p:txBody>
      </p:sp>
      <p:pic>
        <p:nvPicPr>
          <p:cNvPr id="6" name="그림 5" descr="C:\Users\김윤지\AppData\Local\Microsoft\Windows\INetCache\Content.Word\1-13-2-4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9821" y="2205656"/>
            <a:ext cx="4433543" cy="36683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4" name="직사각형 3"/>
          <p:cNvSpPr/>
          <p:nvPr/>
        </p:nvSpPr>
        <p:spPr>
          <a:xfrm>
            <a:off x="3031435" y="4770782"/>
            <a:ext cx="1401418" cy="17890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4432853" y="5496340"/>
            <a:ext cx="1315158" cy="178904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07928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19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sz="15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개발 환경 설정하기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1324274" y="711235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3.3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톰캣 컨테이너 설치하기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03901" y="1421943"/>
            <a:ext cx="67902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/>
              <a:t>10. </a:t>
            </a:r>
            <a:r>
              <a:rPr lang="ko-KR" altLang="en-US" sz="1200"/>
              <a:t>설치를 진행합니다</a:t>
            </a:r>
            <a:r>
              <a:rPr lang="en-US" altLang="ko-KR" sz="1200"/>
              <a:t>.</a:t>
            </a:r>
            <a:endParaRPr lang="ko-KR" altLang="en-US" sz="1200"/>
          </a:p>
        </p:txBody>
      </p:sp>
      <p:pic>
        <p:nvPicPr>
          <p:cNvPr id="6" name="그림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87399" y="1837442"/>
            <a:ext cx="4752975" cy="36957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233568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19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sz="15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개발 환경 설정하기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1324274" y="711235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3.3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톰캣 컨테이너 설치하기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26165" y="1530626"/>
            <a:ext cx="85178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latin typeface="+mj-ea"/>
                <a:ea typeface="+mj-ea"/>
              </a:rPr>
              <a:t>11. </a:t>
            </a:r>
            <a:r>
              <a:rPr lang="ko-KR" altLang="en-US" sz="1200">
                <a:latin typeface="+mj-ea"/>
                <a:ea typeface="+mj-ea"/>
              </a:rPr>
              <a:t>설치가 완료되었다는 창이 나타나면 체크박스 옵션의 체크 표시를 해제한 후 </a:t>
            </a:r>
            <a:r>
              <a:rPr lang="en-US" altLang="ko-KR" sz="1200">
                <a:latin typeface="+mj-ea"/>
                <a:ea typeface="+mj-ea"/>
              </a:rPr>
              <a:t>Finish</a:t>
            </a:r>
            <a:r>
              <a:rPr lang="ko-KR" altLang="en-US" sz="1200">
                <a:latin typeface="+mj-ea"/>
                <a:ea typeface="+mj-ea"/>
              </a:rPr>
              <a:t>를</a:t>
            </a:r>
            <a:r>
              <a:rPr lang="en-US" altLang="ko-KR" sz="1200">
                <a:latin typeface="+mj-ea"/>
                <a:ea typeface="+mj-ea"/>
              </a:rPr>
              <a:t> </a:t>
            </a:r>
            <a:r>
              <a:rPr lang="ko-KR" altLang="en-US" sz="1200">
                <a:latin typeface="+mj-ea"/>
                <a:ea typeface="+mj-ea"/>
              </a:rPr>
              <a:t>클릭해 설치를 종료합니다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6" name="그림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36485" y="1859446"/>
            <a:ext cx="4752975" cy="36957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직사각형 3"/>
          <p:cNvSpPr/>
          <p:nvPr/>
        </p:nvSpPr>
        <p:spPr>
          <a:xfrm>
            <a:off x="3705519" y="3429000"/>
            <a:ext cx="230377" cy="64604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97486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19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sz="15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개발 환경 설정하기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1324274" y="711235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3.3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톰캣 컨테이너 설치하기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14449" y="1441821"/>
            <a:ext cx="80922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latin typeface="+mj-ea"/>
                <a:ea typeface="+mj-ea"/>
              </a:rPr>
              <a:t>12. </a:t>
            </a:r>
            <a:r>
              <a:rPr lang="ko-KR" altLang="en-US" sz="1200">
                <a:latin typeface="+mj-ea"/>
                <a:ea typeface="+mj-ea"/>
              </a:rPr>
              <a:t>설치 폴더</a:t>
            </a:r>
            <a:r>
              <a:rPr lang="en-US" altLang="ko-KR" sz="1200">
                <a:latin typeface="+mj-ea"/>
                <a:ea typeface="+mj-ea"/>
              </a:rPr>
              <a:t>(C:\\tomcat9)</a:t>
            </a:r>
            <a:r>
              <a:rPr lang="ko-KR" altLang="en-US" sz="1200">
                <a:latin typeface="+mj-ea"/>
                <a:ea typeface="+mj-ea"/>
              </a:rPr>
              <a:t>로 이동하여 설치를 확인합니다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6" name="그림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11919" y="2007111"/>
            <a:ext cx="5104548" cy="404582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직사각형 3"/>
          <p:cNvSpPr/>
          <p:nvPr/>
        </p:nvSpPr>
        <p:spPr>
          <a:xfrm>
            <a:off x="2405270" y="2961861"/>
            <a:ext cx="1550504" cy="178904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97486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19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sz="15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개발 환경 설정하기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1324274" y="711235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3.4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이클립스 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IDE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설치하기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93353" y="1480930"/>
            <a:ext cx="80425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+mj-ea"/>
                <a:ea typeface="+mj-ea"/>
              </a:rPr>
              <a:t>1. </a:t>
            </a:r>
            <a:r>
              <a:rPr lang="ko-KR" altLang="en-US" sz="1200" dirty="0">
                <a:latin typeface="+mj-ea"/>
                <a:ea typeface="+mj-ea"/>
              </a:rPr>
              <a:t>아래 사이트에 접속한 후 오른쪽 위에 있는 </a:t>
            </a:r>
            <a:r>
              <a:rPr lang="en-US" altLang="ko-KR" sz="1200" dirty="0">
                <a:latin typeface="+mj-ea"/>
                <a:ea typeface="+mj-ea"/>
              </a:rPr>
              <a:t>Download</a:t>
            </a:r>
            <a:r>
              <a:rPr lang="ko-KR" altLang="en-US" sz="1200" dirty="0">
                <a:latin typeface="+mj-ea"/>
                <a:ea typeface="+mj-ea"/>
              </a:rPr>
              <a:t>를 클릭합니다</a:t>
            </a:r>
            <a:r>
              <a:rPr lang="en-US" altLang="ko-KR" sz="1200" dirty="0">
                <a:latin typeface="+mj-ea"/>
                <a:ea typeface="+mj-ea"/>
              </a:rPr>
              <a:t>.</a:t>
            </a:r>
          </a:p>
          <a:p>
            <a:r>
              <a:rPr lang="en-US" altLang="ko-KR" sz="1200" dirty="0">
                <a:solidFill>
                  <a:srgbClr val="FF0000"/>
                </a:solidFill>
                <a:latin typeface="+mj-ea"/>
                <a:ea typeface="+mj-ea"/>
              </a:rPr>
              <a:t>    • http://www.eclipse.org</a:t>
            </a:r>
            <a:endParaRPr lang="ko-KR" altLang="en-US" sz="1200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pic>
        <p:nvPicPr>
          <p:cNvPr id="6" name="그림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24274" y="2101621"/>
            <a:ext cx="5943600" cy="218567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6370983" y="2315816"/>
            <a:ext cx="896891" cy="228601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97486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19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sz="15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개발 환경 설정하기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1324274" y="711235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3.4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이클립스 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IDE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설치하기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53598" y="1511395"/>
            <a:ext cx="81121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latin typeface="+mj-ea"/>
                <a:ea typeface="+mj-ea"/>
              </a:rPr>
              <a:t>2. </a:t>
            </a:r>
            <a:r>
              <a:rPr lang="en-US" altLang="ko-KR" sz="1200">
                <a:latin typeface="+mj-ea"/>
                <a:ea typeface="+mj-ea"/>
              </a:rPr>
              <a:t>Download 64 bit</a:t>
            </a:r>
            <a:r>
              <a:rPr lang="ko-KR" altLang="en-US" sz="1200">
                <a:latin typeface="+mj-ea"/>
                <a:ea typeface="+mj-ea"/>
              </a:rPr>
              <a:t>를 클릭하여 다운로드 페이지로 이동합니다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6" name="그림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13183" y="2008546"/>
            <a:ext cx="5943600" cy="206565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E65F6790-CAC6-4097-BBAA-2A6A48196C69}"/>
              </a:ext>
            </a:extLst>
          </p:cNvPr>
          <p:cNvSpPr/>
          <p:nvPr/>
        </p:nvSpPr>
        <p:spPr>
          <a:xfrm>
            <a:off x="1686757" y="3684233"/>
            <a:ext cx="852257" cy="2485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83807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19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sz="15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개발 환경 설정하기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1324274" y="711235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3.4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이클립스 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IDE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설치하기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31398" y="1540564"/>
            <a:ext cx="73865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latin typeface="+mj-ea"/>
                <a:ea typeface="+mj-ea"/>
              </a:rPr>
              <a:t>3. </a:t>
            </a:r>
            <a:r>
              <a:rPr lang="en-US" altLang="ko-KR" sz="1200">
                <a:latin typeface="+mj-ea"/>
                <a:ea typeface="+mj-ea"/>
              </a:rPr>
              <a:t>Download</a:t>
            </a:r>
            <a:r>
              <a:rPr lang="ko-KR" altLang="en-US" sz="1200">
                <a:latin typeface="+mj-ea"/>
                <a:ea typeface="+mj-ea"/>
              </a:rPr>
              <a:t>를 클릭합니다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6" name="그림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52940" y="1967823"/>
            <a:ext cx="5943600" cy="324040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직사각형 3"/>
          <p:cNvSpPr/>
          <p:nvPr/>
        </p:nvSpPr>
        <p:spPr>
          <a:xfrm>
            <a:off x="3588026" y="2524539"/>
            <a:ext cx="1013791" cy="367748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83807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1324274" y="711235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3.4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이클립스 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IDE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설치하기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40855" y="1362305"/>
            <a:ext cx="84780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latin typeface="+mj-ea"/>
                <a:ea typeface="+mj-ea"/>
              </a:rPr>
              <a:t>4. </a:t>
            </a:r>
            <a:r>
              <a:rPr lang="ko-KR" altLang="en-US" sz="1200">
                <a:latin typeface="+mj-ea"/>
                <a:ea typeface="+mj-ea"/>
              </a:rPr>
              <a:t>다운로드한 폴더를 열고 실행 파일인 </a:t>
            </a:r>
            <a:r>
              <a:rPr lang="en-US" altLang="ko-KR" sz="1200">
                <a:latin typeface="+mj-ea"/>
                <a:ea typeface="+mj-ea"/>
              </a:rPr>
              <a:t>eclipse-inst-win64.exe</a:t>
            </a:r>
            <a:r>
              <a:rPr lang="ko-KR" altLang="en-US" sz="1200">
                <a:latin typeface="+mj-ea"/>
                <a:ea typeface="+mj-ea"/>
              </a:rPr>
              <a:t>를 더블클릭해서 설치를 시작합니다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7" name="그림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3047" y="1913158"/>
            <a:ext cx="5511800" cy="392620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직사각형 3"/>
          <p:cNvSpPr/>
          <p:nvPr/>
        </p:nvSpPr>
        <p:spPr>
          <a:xfrm>
            <a:off x="1858617" y="3796748"/>
            <a:ext cx="924340" cy="1073426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410738" y="3894193"/>
            <a:ext cx="2321615" cy="193523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19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sz="15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개발 환경 설정하기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2838070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19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sz="15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개발 환경 설정하기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1324274" y="711235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3.4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이클립스 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IDE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설치하기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15008" y="1322554"/>
            <a:ext cx="72976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latin typeface="+mj-ea"/>
                <a:ea typeface="+mj-ea"/>
              </a:rPr>
              <a:t>5. </a:t>
            </a:r>
            <a:r>
              <a:rPr lang="ko-KR" altLang="en-US" sz="1200">
                <a:latin typeface="+mj-ea"/>
                <a:ea typeface="+mj-ea"/>
              </a:rPr>
              <a:t>여러 항목 중 </a:t>
            </a:r>
            <a:r>
              <a:rPr lang="en-US" altLang="ko-KR" sz="1200">
                <a:latin typeface="+mj-ea"/>
                <a:ea typeface="+mj-ea"/>
              </a:rPr>
              <a:t>Java EE</a:t>
            </a:r>
            <a:r>
              <a:rPr lang="ko-KR" altLang="en-US" sz="1200">
                <a:latin typeface="+mj-ea"/>
                <a:ea typeface="+mj-ea"/>
              </a:rPr>
              <a:t>용 이클립스를 클릭합니다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6" name="그림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43138" y="1847382"/>
            <a:ext cx="4142105" cy="42545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직사각형 3"/>
          <p:cNvSpPr/>
          <p:nvPr/>
        </p:nvSpPr>
        <p:spPr>
          <a:xfrm>
            <a:off x="2143138" y="3140765"/>
            <a:ext cx="4142105" cy="705678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838070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19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sz="15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개발 환경 설정하기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1324274" y="711235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3.4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이클립스 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IDE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설치하기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05679" y="1451113"/>
            <a:ext cx="83985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+mj-ea"/>
                <a:ea typeface="+mj-ea"/>
              </a:rPr>
              <a:t>6. </a:t>
            </a:r>
            <a:r>
              <a:rPr lang="ko-KR" altLang="en-US" sz="1200" dirty="0">
                <a:latin typeface="+mj-ea"/>
                <a:ea typeface="+mj-ea"/>
              </a:rPr>
              <a:t>이클립스 설치 폴더 경로를 설정하기 위해 </a:t>
            </a:r>
            <a:r>
              <a:rPr lang="en-US" altLang="ko-KR" sz="1200" dirty="0">
                <a:solidFill>
                  <a:srgbClr val="FF0000"/>
                </a:solidFill>
                <a:latin typeface="+mj-ea"/>
                <a:ea typeface="+mj-ea"/>
              </a:rPr>
              <a:t>C:/MyDevEnv/eclipse </a:t>
            </a:r>
            <a:r>
              <a:rPr lang="ko-KR" altLang="en-US" sz="1200" dirty="0">
                <a:latin typeface="+mj-ea"/>
                <a:ea typeface="+mj-ea"/>
              </a:rPr>
              <a:t>디렉토리를</a:t>
            </a:r>
            <a:r>
              <a:rPr lang="en-US" altLang="ko-KR" sz="1200" dirty="0">
                <a:latin typeface="+mj-ea"/>
                <a:ea typeface="+mj-ea"/>
              </a:rPr>
              <a:t> </a:t>
            </a:r>
            <a:r>
              <a:rPr lang="ko-KR" altLang="en-US" sz="1200" dirty="0">
                <a:latin typeface="+mj-ea"/>
                <a:ea typeface="+mj-ea"/>
              </a:rPr>
              <a:t>생성합니다</a:t>
            </a:r>
            <a:r>
              <a:rPr lang="en-US" altLang="ko-KR" sz="1200" dirty="0">
                <a:latin typeface="+mj-ea"/>
                <a:ea typeface="+mj-ea"/>
              </a:rPr>
              <a:t>.</a:t>
            </a:r>
            <a:endParaRPr lang="ko-KR" altLang="en-US" sz="1200" dirty="0">
              <a:latin typeface="+mj-ea"/>
              <a:ea typeface="+mj-ea"/>
            </a:endParaRPr>
          </a:p>
        </p:txBody>
      </p:sp>
      <p:pic>
        <p:nvPicPr>
          <p:cNvPr id="6" name="그림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47498" y="1819275"/>
            <a:ext cx="3514725" cy="32194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직사각형 3"/>
          <p:cNvSpPr/>
          <p:nvPr/>
        </p:nvSpPr>
        <p:spPr>
          <a:xfrm>
            <a:off x="3011557" y="3568148"/>
            <a:ext cx="693962" cy="2286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838070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19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sz="15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개발 환경 설정하기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1324274" y="711235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3.4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이클립스 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IDE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설치하기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87561" y="1431882"/>
            <a:ext cx="8001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latin typeface="+mj-ea"/>
                <a:ea typeface="+mj-ea"/>
              </a:rPr>
              <a:t>7. </a:t>
            </a:r>
            <a:r>
              <a:rPr lang="en-US" altLang="ko-KR" sz="1200">
                <a:latin typeface="+mj-ea"/>
                <a:ea typeface="+mj-ea"/>
              </a:rPr>
              <a:t>INSTALL</a:t>
            </a:r>
            <a:r>
              <a:rPr lang="ko-KR" altLang="en-US" sz="1200">
                <a:latin typeface="+mj-ea"/>
                <a:ea typeface="+mj-ea"/>
              </a:rPr>
              <a:t>을 클릭해 설치를 진행합니다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6" name="그림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15264" y="1820987"/>
            <a:ext cx="3538220" cy="363347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직사각형 3"/>
          <p:cNvSpPr/>
          <p:nvPr/>
        </p:nvSpPr>
        <p:spPr>
          <a:xfrm>
            <a:off x="3279913" y="3001618"/>
            <a:ext cx="636105" cy="27829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3279913" y="3796748"/>
            <a:ext cx="2335696" cy="268356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83807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19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sz="15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개발 환경 설정하기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1324274" y="711235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3.1 JDK 10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설치하기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76733" y="1325144"/>
            <a:ext cx="74958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latin typeface="+mj-ea"/>
                <a:ea typeface="+mj-ea"/>
              </a:rPr>
              <a:t>3. </a:t>
            </a:r>
            <a:r>
              <a:rPr lang="ko-KR" altLang="en-US" sz="1200">
                <a:latin typeface="+mj-ea"/>
                <a:ea typeface="+mj-ea"/>
              </a:rPr>
              <a:t>다운로드를 마쳤으면 파일을 내려 받은 폴더를 엽니다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6" name="그림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09859" y="1870628"/>
            <a:ext cx="5486400" cy="421005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8922200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19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sz="15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개발 환경 설정하기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1324274" y="711235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3.4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이클립스 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IDE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설치하기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53597" y="1421296"/>
            <a:ext cx="83307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latin typeface="+mj-ea"/>
                <a:ea typeface="+mj-ea"/>
              </a:rPr>
              <a:t>8. </a:t>
            </a:r>
            <a:r>
              <a:rPr lang="ko-KR" altLang="en-US" sz="1200">
                <a:latin typeface="+mj-ea"/>
                <a:ea typeface="+mj-ea"/>
              </a:rPr>
              <a:t>콘텐츠 사용에 동의한다는 의미의 </a:t>
            </a:r>
            <a:r>
              <a:rPr lang="en-US" altLang="ko-KR" sz="1200">
                <a:latin typeface="+mj-ea"/>
                <a:ea typeface="+mj-ea"/>
              </a:rPr>
              <a:t>Aceept Now</a:t>
            </a:r>
            <a:r>
              <a:rPr lang="ko-KR" altLang="en-US" sz="1200">
                <a:latin typeface="+mj-ea"/>
                <a:ea typeface="+mj-ea"/>
              </a:rPr>
              <a:t>를 클릭한 후 설치를 계속 진행합니다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6" name="그림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70087" y="1867260"/>
            <a:ext cx="3832225" cy="38766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직사각형 3"/>
          <p:cNvSpPr/>
          <p:nvPr/>
        </p:nvSpPr>
        <p:spPr>
          <a:xfrm>
            <a:off x="4524674" y="5446643"/>
            <a:ext cx="603917" cy="19878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838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19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sz="15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개발 환경 설정하기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1324274" y="711235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3.4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이클립스 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IDE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설치하기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41338" y="1431882"/>
            <a:ext cx="73666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latin typeface="+mj-ea"/>
                <a:ea typeface="+mj-ea"/>
              </a:rPr>
              <a:t>9. </a:t>
            </a:r>
            <a:r>
              <a:rPr lang="en-US" altLang="ko-KR" sz="1200">
                <a:latin typeface="+mj-ea"/>
                <a:ea typeface="+mj-ea"/>
              </a:rPr>
              <a:t>Accept</a:t>
            </a:r>
            <a:r>
              <a:rPr lang="ko-KR" altLang="en-US" sz="1200">
                <a:latin typeface="+mj-ea"/>
                <a:ea typeface="+mj-ea"/>
              </a:rPr>
              <a:t>를 클릭해 라이선스 사용에 동의합니다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6" name="그림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16655" y="1837442"/>
            <a:ext cx="5943600" cy="357568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직사각형 3"/>
          <p:cNvSpPr/>
          <p:nvPr/>
        </p:nvSpPr>
        <p:spPr>
          <a:xfrm>
            <a:off x="4373217" y="5108713"/>
            <a:ext cx="1321905" cy="178904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83807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19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sz="15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개발 환경 설정하기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1324274" y="711235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3.4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이클립스 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IDE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설치하기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14186" y="1402065"/>
            <a:ext cx="80506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latin typeface="+mj-ea"/>
                <a:ea typeface="+mj-ea"/>
              </a:rPr>
              <a:t>10. </a:t>
            </a:r>
            <a:r>
              <a:rPr lang="ko-KR" altLang="en-US" sz="1200">
                <a:latin typeface="+mj-ea"/>
                <a:ea typeface="+mj-ea"/>
              </a:rPr>
              <a:t>설치가 완료되면 </a:t>
            </a:r>
            <a:r>
              <a:rPr lang="en-US" altLang="ko-KR" sz="1200">
                <a:latin typeface="+mj-ea"/>
                <a:ea typeface="+mj-ea"/>
              </a:rPr>
              <a:t>LAUNCH</a:t>
            </a:r>
            <a:r>
              <a:rPr lang="ko-KR" altLang="en-US" sz="1200">
                <a:latin typeface="+mj-ea"/>
                <a:ea typeface="+mj-ea"/>
              </a:rPr>
              <a:t>를 클릭해 이클립스를 실행합니다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7" name="그림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5119" y="2338705"/>
            <a:ext cx="3458210" cy="355219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직사각형 3"/>
          <p:cNvSpPr/>
          <p:nvPr/>
        </p:nvSpPr>
        <p:spPr>
          <a:xfrm>
            <a:off x="1324274" y="4313583"/>
            <a:ext cx="2293569" cy="17776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046956" y="3429000"/>
            <a:ext cx="3717925" cy="246189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5523215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19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sz="15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개발 환경 설정하기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1324274" y="711235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3.4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이클립스 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IDE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설치하기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75861" y="1514911"/>
            <a:ext cx="80853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+mj-ea"/>
                <a:ea typeface="+mj-ea"/>
              </a:rPr>
              <a:t>11. </a:t>
            </a:r>
            <a:r>
              <a:rPr lang="en-US" altLang="ko-KR" sz="1200" dirty="0">
                <a:latin typeface="+mj-ea"/>
                <a:ea typeface="+mj-ea"/>
              </a:rPr>
              <a:t>Workspace(</a:t>
            </a:r>
            <a:r>
              <a:rPr lang="ko-KR" altLang="en-US" sz="1200" dirty="0">
                <a:latin typeface="+mj-ea"/>
                <a:ea typeface="+mj-ea"/>
              </a:rPr>
              <a:t>작업 공간</a:t>
            </a:r>
            <a:r>
              <a:rPr lang="en-US" altLang="ko-KR" sz="1200" dirty="0">
                <a:latin typeface="+mj-ea"/>
                <a:ea typeface="+mj-ea"/>
              </a:rPr>
              <a:t>)</a:t>
            </a:r>
            <a:r>
              <a:rPr lang="ko-KR" altLang="en-US" sz="1200" dirty="0">
                <a:latin typeface="+mj-ea"/>
                <a:ea typeface="+mj-ea"/>
              </a:rPr>
              <a:t>를 지정하는 창이 나타나면 </a:t>
            </a:r>
            <a:r>
              <a:rPr lang="en-US" altLang="ko-KR" sz="1200" dirty="0">
                <a:latin typeface="+mj-ea"/>
                <a:ea typeface="+mj-ea"/>
              </a:rPr>
              <a:t>Browse…</a:t>
            </a:r>
            <a:r>
              <a:rPr lang="ko-KR" altLang="en-US" sz="1200" dirty="0">
                <a:latin typeface="+mj-ea"/>
                <a:ea typeface="+mj-ea"/>
              </a:rPr>
              <a:t>를 클릭하여 </a:t>
            </a:r>
            <a:r>
              <a:rPr lang="en-US" altLang="ko-KR" sz="1200" b="1" dirty="0">
                <a:latin typeface="+mj-ea"/>
                <a:ea typeface="+mj-ea"/>
              </a:rPr>
              <a:t>C:MyDevEnv/</a:t>
            </a:r>
            <a:r>
              <a:rPr lang="en-US" altLang="ko-KR" sz="1200" b="1" dirty="0" err="1">
                <a:latin typeface="+mj-ea"/>
                <a:ea typeface="+mj-ea"/>
              </a:rPr>
              <a:t>myworkspace</a:t>
            </a:r>
            <a:r>
              <a:rPr lang="en-US" altLang="ko-KR" sz="1200" b="1" dirty="0">
                <a:latin typeface="+mj-ea"/>
                <a:ea typeface="+mj-ea"/>
              </a:rPr>
              <a:t> </a:t>
            </a:r>
            <a:r>
              <a:rPr lang="ko-KR" altLang="en-US" sz="1200" dirty="0">
                <a:latin typeface="+mj-ea"/>
                <a:ea typeface="+mj-ea"/>
              </a:rPr>
              <a:t>라는 </a:t>
            </a:r>
            <a:endParaRPr lang="en-US" altLang="ko-KR" sz="1200" dirty="0">
              <a:latin typeface="+mj-ea"/>
              <a:ea typeface="+mj-ea"/>
            </a:endParaRPr>
          </a:p>
          <a:p>
            <a:r>
              <a:rPr lang="en-US" altLang="ko-KR" sz="1200" dirty="0">
                <a:latin typeface="+mj-ea"/>
                <a:ea typeface="+mj-ea"/>
              </a:rPr>
              <a:t>     </a:t>
            </a:r>
            <a:r>
              <a:rPr lang="ko-KR" altLang="en-US" sz="1200" dirty="0">
                <a:latin typeface="+mj-ea"/>
                <a:ea typeface="+mj-ea"/>
              </a:rPr>
              <a:t>이름으로 새 폴더를 만들어 지정한 후</a:t>
            </a:r>
            <a:r>
              <a:rPr lang="en-US" altLang="ko-KR" sz="1200" dirty="0">
                <a:latin typeface="+mj-ea"/>
                <a:ea typeface="+mj-ea"/>
              </a:rPr>
              <a:t>, Launch</a:t>
            </a:r>
            <a:r>
              <a:rPr lang="ko-KR" altLang="en-US" sz="1200" dirty="0">
                <a:latin typeface="+mj-ea"/>
                <a:ea typeface="+mj-ea"/>
              </a:rPr>
              <a:t>를 클릭합니다</a:t>
            </a:r>
            <a:r>
              <a:rPr lang="en-US" altLang="ko-KR" sz="1200" dirty="0">
                <a:latin typeface="+mj-ea"/>
                <a:ea typeface="+mj-ea"/>
              </a:rPr>
              <a:t>.</a:t>
            </a:r>
            <a:endParaRPr lang="ko-KR" altLang="en-US" sz="1200" dirty="0">
              <a:latin typeface="+mj-ea"/>
              <a:ea typeface="+mj-ea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1847791" y="2345256"/>
            <a:ext cx="5249522" cy="2867481"/>
            <a:chOff x="1656397" y="2121963"/>
            <a:chExt cx="5249522" cy="2867481"/>
          </a:xfrm>
        </p:grpSpPr>
        <p:pic>
          <p:nvPicPr>
            <p:cNvPr id="6" name="그림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56397" y="2121963"/>
              <a:ext cx="5249522" cy="286748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4" name="직사각형 3"/>
            <p:cNvSpPr/>
            <p:nvPr/>
          </p:nvSpPr>
          <p:spPr>
            <a:xfrm>
              <a:off x="5685183" y="3220278"/>
              <a:ext cx="815008" cy="198783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42838070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19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sz="15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개발 환경 설정하기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1324274" y="711235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3.4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이클립스 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IDE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설치하기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35495" y="1461676"/>
            <a:ext cx="81699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+mj-ea"/>
                <a:ea typeface="+mj-ea"/>
              </a:rPr>
              <a:t>14. </a:t>
            </a:r>
            <a:r>
              <a:rPr lang="ko-KR" altLang="en-US" sz="1200" dirty="0">
                <a:latin typeface="+mj-ea"/>
                <a:ea typeface="+mj-ea"/>
              </a:rPr>
              <a:t>이클립스 화면이 나타나면 </a:t>
            </a:r>
            <a:r>
              <a:rPr lang="en-US" altLang="ko-KR" sz="1200" dirty="0">
                <a:latin typeface="+mj-ea"/>
                <a:ea typeface="+mj-ea"/>
              </a:rPr>
              <a:t>Welcome </a:t>
            </a:r>
            <a:r>
              <a:rPr lang="ko-KR" altLang="en-US" sz="1200" dirty="0">
                <a:latin typeface="+mj-ea"/>
                <a:ea typeface="+mj-ea"/>
              </a:rPr>
              <a:t>페이지를 닫고 설치를 마칩니다</a:t>
            </a:r>
            <a:r>
              <a:rPr lang="en-US" altLang="ko-KR" sz="1200" dirty="0">
                <a:latin typeface="+mj-ea"/>
                <a:ea typeface="+mj-ea"/>
              </a:rPr>
              <a:t>.</a:t>
            </a:r>
            <a:endParaRPr lang="ko-KR" altLang="en-US" sz="1200" dirty="0">
              <a:latin typeface="+mj-ea"/>
              <a:ea typeface="+mj-ea"/>
            </a:endParaRPr>
          </a:p>
        </p:txBody>
      </p:sp>
      <p:pic>
        <p:nvPicPr>
          <p:cNvPr id="6" name="그림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24274" y="1738676"/>
            <a:ext cx="5943600" cy="447802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직사각형 3"/>
          <p:cNvSpPr/>
          <p:nvPr/>
        </p:nvSpPr>
        <p:spPr>
          <a:xfrm>
            <a:off x="1948070" y="2057400"/>
            <a:ext cx="188843" cy="139148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523215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19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sz="15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개발 환경 설정하기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1324274" y="711235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3.4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이클립스 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IDE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설치하기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5" name="그림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24274" y="1667068"/>
            <a:ext cx="5943600" cy="447802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5523215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001C91E-C81A-4E32-8163-6E70CC72E42B}"/>
              </a:ext>
            </a:extLst>
          </p:cNvPr>
          <p:cNvSpPr txBox="1"/>
          <p:nvPr/>
        </p:nvSpPr>
        <p:spPr>
          <a:xfrm>
            <a:off x="693175" y="752168"/>
            <a:ext cx="10889199" cy="61863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atinLnBrk="1"/>
            <a:r>
              <a:rPr lang="en-US" altLang="ko-KR" dirty="0"/>
              <a:t> </a:t>
            </a:r>
            <a:endParaRPr lang="ko-KR" altLang="ko-KR" dirty="0"/>
          </a:p>
          <a:p>
            <a:pPr latinLnBrk="1"/>
            <a:r>
              <a:rPr lang="en-US" altLang="ko-KR" dirty="0"/>
              <a:t>- </a:t>
            </a:r>
            <a:r>
              <a:rPr lang="ko-KR" altLang="ko-KR" dirty="0"/>
              <a:t>이클립스 설치 후</a:t>
            </a:r>
            <a:r>
              <a:rPr lang="en-US" altLang="ko-KR" dirty="0"/>
              <a:t>, encoding </a:t>
            </a:r>
            <a:r>
              <a:rPr lang="ko-KR" altLang="ko-KR" dirty="0"/>
              <a:t>변경</a:t>
            </a:r>
            <a:r>
              <a:rPr lang="en-US" altLang="ko-KR" dirty="0"/>
              <a:t>: MS949(</a:t>
            </a:r>
            <a:r>
              <a:rPr lang="ko-KR" altLang="ko-KR" dirty="0"/>
              <a:t>윈도우 운영체제의 기본 형식</a:t>
            </a:r>
            <a:r>
              <a:rPr lang="en-US" altLang="ko-KR" dirty="0"/>
              <a:t>)</a:t>
            </a: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en-US" altLang="ko-KR" dirty="0"/>
              <a:t> UTF-8 </a:t>
            </a:r>
            <a:r>
              <a:rPr lang="ko-KR" altLang="ko-KR" dirty="0"/>
              <a:t>형식으로 변경</a:t>
            </a:r>
            <a:r>
              <a:rPr lang="en-US" altLang="ko-KR" dirty="0"/>
              <a:t>.</a:t>
            </a:r>
            <a:endParaRPr lang="ko-KR" altLang="ko-KR" dirty="0"/>
          </a:p>
          <a:p>
            <a:pPr latinLnBrk="1"/>
            <a:r>
              <a:rPr lang="en-US" altLang="ko-KR" dirty="0"/>
              <a:t>- encoding </a:t>
            </a:r>
            <a:r>
              <a:rPr lang="ko-KR" altLang="ko-KR" dirty="0"/>
              <a:t>이란</a:t>
            </a:r>
            <a:r>
              <a:rPr lang="en-US" altLang="ko-KR" dirty="0"/>
              <a:t>? </a:t>
            </a:r>
            <a:r>
              <a:rPr lang="ko-KR" altLang="ko-KR" dirty="0"/>
              <a:t>프로그램에서 문자를 저장 및 읽어오는 형식</a:t>
            </a:r>
            <a:r>
              <a:rPr lang="en-US" altLang="ko-KR" dirty="0"/>
              <a:t>(</a:t>
            </a:r>
            <a:r>
              <a:rPr lang="ko-KR" altLang="ko-KR" dirty="0"/>
              <a:t>또는 코드 체계</a:t>
            </a:r>
            <a:r>
              <a:rPr lang="en-US" altLang="ko-KR" dirty="0"/>
              <a:t>)</a:t>
            </a:r>
            <a:endParaRPr lang="ko-KR" altLang="ko-KR" dirty="0"/>
          </a:p>
          <a:p>
            <a:pPr latinLnBrk="1"/>
            <a:r>
              <a:rPr lang="en-US" altLang="ko-KR" dirty="0"/>
              <a:t>- </a:t>
            </a:r>
            <a:r>
              <a:rPr lang="ko-KR" altLang="ko-KR" dirty="0"/>
              <a:t>이클립스의</a:t>
            </a:r>
            <a:r>
              <a:rPr lang="en-US" altLang="ko-KR" dirty="0"/>
              <a:t> window </a:t>
            </a:r>
            <a:r>
              <a:rPr lang="ko-KR" altLang="ko-KR" dirty="0"/>
              <a:t>메뉴의</a:t>
            </a:r>
            <a:r>
              <a:rPr lang="en-US" altLang="ko-KR" dirty="0"/>
              <a:t> Preferences </a:t>
            </a:r>
            <a:r>
              <a:rPr lang="ko-KR" altLang="ko-KR" dirty="0"/>
              <a:t>항목 실행</a:t>
            </a:r>
          </a:p>
          <a:p>
            <a:pPr latinLnBrk="1"/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en-US" altLang="ko-KR" dirty="0"/>
              <a:t> </a:t>
            </a:r>
            <a:r>
              <a:rPr lang="ko-KR" altLang="ko-KR" dirty="0"/>
              <a:t>왼쪽의 </a:t>
            </a:r>
            <a:r>
              <a:rPr lang="en-US" altLang="ko-KR" dirty="0"/>
              <a:t>General </a:t>
            </a: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en-US" altLang="ko-KR" dirty="0"/>
              <a:t> Editors </a:t>
            </a: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en-US" altLang="ko-KR" dirty="0"/>
              <a:t> Text Editors </a:t>
            </a: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en-US" altLang="ko-KR" dirty="0"/>
              <a:t> Spelling </a:t>
            </a:r>
            <a:r>
              <a:rPr lang="ko-KR" altLang="ko-KR" dirty="0"/>
              <a:t>항목 선택</a:t>
            </a:r>
          </a:p>
          <a:p>
            <a:pPr latinLnBrk="1"/>
            <a:r>
              <a:rPr lang="en-US" altLang="ko-KR" dirty="0"/>
              <a:t>   </a:t>
            </a:r>
            <a:r>
              <a:rPr lang="ko-KR" altLang="ko-KR" dirty="0"/>
              <a:t>오른쪽의</a:t>
            </a:r>
            <a:r>
              <a:rPr lang="en-US" altLang="ko-KR" dirty="0"/>
              <a:t> Encoding </a:t>
            </a:r>
            <a:r>
              <a:rPr lang="ko-KR" altLang="ko-KR" dirty="0"/>
              <a:t>항목 값을</a:t>
            </a:r>
            <a:r>
              <a:rPr lang="en-US" altLang="ko-KR" dirty="0"/>
              <a:t> Other </a:t>
            </a:r>
            <a:r>
              <a:rPr lang="ko-KR" altLang="ko-KR" dirty="0"/>
              <a:t>선택 후</a:t>
            </a:r>
            <a:r>
              <a:rPr lang="en-US" altLang="ko-KR" dirty="0"/>
              <a:t>, UTF-8</a:t>
            </a:r>
            <a:r>
              <a:rPr lang="ko-KR" altLang="ko-KR" dirty="0"/>
              <a:t>로 지정</a:t>
            </a:r>
          </a:p>
          <a:p>
            <a:pPr latinLnBrk="1"/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en-US" altLang="ko-KR" dirty="0"/>
              <a:t> </a:t>
            </a:r>
            <a:r>
              <a:rPr lang="ko-KR" altLang="ko-KR" dirty="0"/>
              <a:t>왼쪽 검색어 입력란에 </a:t>
            </a:r>
            <a:r>
              <a:rPr lang="en-US" altLang="ko-KR" dirty="0"/>
              <a:t>encoding </a:t>
            </a:r>
            <a:r>
              <a:rPr lang="ko-KR" altLang="ko-KR" dirty="0"/>
              <a:t>입력 후</a:t>
            </a:r>
            <a:r>
              <a:rPr lang="en-US" altLang="ko-KR" dirty="0"/>
              <a:t>, </a:t>
            </a:r>
            <a:r>
              <a:rPr lang="ko-KR" altLang="ko-KR" dirty="0"/>
              <a:t>검색 </a:t>
            </a: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en-US" altLang="ko-KR" dirty="0"/>
              <a:t> </a:t>
            </a:r>
            <a:r>
              <a:rPr lang="ko-KR" altLang="ko-KR" dirty="0"/>
              <a:t>왼쪽에 표시된 다음의 항목들의 </a:t>
            </a:r>
            <a:r>
              <a:rPr lang="ko-KR" altLang="ko-KR" dirty="0" err="1"/>
              <a:t>설정값을</a:t>
            </a:r>
            <a:r>
              <a:rPr lang="ko-KR" altLang="ko-KR" dirty="0"/>
              <a:t> 지시대로 변경</a:t>
            </a:r>
          </a:p>
          <a:p>
            <a:pPr latinLnBrk="1"/>
            <a:r>
              <a:rPr lang="en-US" altLang="ko-KR" dirty="0"/>
              <a:t>- General </a:t>
            </a: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en-US" altLang="ko-KR" dirty="0"/>
              <a:t> Content Types </a:t>
            </a:r>
            <a:endParaRPr lang="ko-KR" altLang="ko-KR" dirty="0"/>
          </a:p>
          <a:p>
            <a:pPr latinLnBrk="1"/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en-US" altLang="ko-KR" dirty="0"/>
              <a:t> </a:t>
            </a:r>
            <a:r>
              <a:rPr lang="ko-KR" altLang="ko-KR" dirty="0"/>
              <a:t>오른쪽 창의 </a:t>
            </a:r>
            <a:r>
              <a:rPr lang="en-US" altLang="ko-KR" dirty="0"/>
              <a:t>Content types</a:t>
            </a:r>
            <a:r>
              <a:rPr lang="ko-KR" altLang="ko-KR" dirty="0"/>
              <a:t>의 </a:t>
            </a:r>
            <a:r>
              <a:rPr lang="en-US" altLang="ko-KR" dirty="0"/>
              <a:t>Text </a:t>
            </a:r>
            <a:r>
              <a:rPr lang="ko-KR" altLang="ko-KR" dirty="0"/>
              <a:t>클릭</a:t>
            </a:r>
          </a:p>
          <a:p>
            <a:pPr latinLnBrk="1"/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en-US" altLang="ko-KR" dirty="0"/>
              <a:t> </a:t>
            </a:r>
            <a:r>
              <a:rPr lang="ko-KR" altLang="ko-KR" dirty="0"/>
              <a:t>오른쪽 창 하단의 </a:t>
            </a:r>
            <a:r>
              <a:rPr lang="en-US" altLang="ko-KR" dirty="0"/>
              <a:t>Default encoding </a:t>
            </a:r>
            <a:r>
              <a:rPr lang="ko-KR" altLang="ko-KR" dirty="0"/>
              <a:t>입력란에 </a:t>
            </a:r>
            <a:r>
              <a:rPr lang="en-US" altLang="ko-KR" dirty="0"/>
              <a:t>UTF-8 </a:t>
            </a:r>
            <a:r>
              <a:rPr lang="ko-KR" altLang="ko-KR" dirty="0"/>
              <a:t>입력 후</a:t>
            </a:r>
            <a:r>
              <a:rPr lang="en-US" altLang="ko-KR" dirty="0"/>
              <a:t>, Update </a:t>
            </a:r>
            <a:r>
              <a:rPr lang="ko-KR" altLang="ko-KR" dirty="0"/>
              <a:t>클릭</a:t>
            </a:r>
          </a:p>
          <a:p>
            <a:pPr latinLnBrk="1"/>
            <a:r>
              <a:rPr lang="en-US" altLang="ko-KR" dirty="0"/>
              <a:t>- General </a:t>
            </a: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en-US" altLang="ko-KR" dirty="0"/>
              <a:t> Workspace </a:t>
            </a:r>
            <a:endParaRPr lang="ko-KR" altLang="ko-KR" dirty="0"/>
          </a:p>
          <a:p>
            <a:pPr latinLnBrk="1"/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en-US" altLang="ko-KR" dirty="0"/>
              <a:t> </a:t>
            </a:r>
            <a:r>
              <a:rPr lang="ko-KR" altLang="ko-KR" dirty="0"/>
              <a:t>오른쪽 창의 밑에 </a:t>
            </a:r>
            <a:r>
              <a:rPr lang="en-US" altLang="ko-KR" dirty="0"/>
              <a:t>Text file encoding</a:t>
            </a:r>
            <a:r>
              <a:rPr lang="ko-KR" altLang="ko-KR" dirty="0"/>
              <a:t>의</a:t>
            </a:r>
          </a:p>
          <a:p>
            <a:pPr latinLnBrk="1"/>
            <a:r>
              <a:rPr lang="en-US" altLang="ko-KR" dirty="0"/>
              <a:t>Other</a:t>
            </a:r>
            <a:r>
              <a:rPr lang="ko-KR" altLang="ko-KR" dirty="0"/>
              <a:t>를 선택 후</a:t>
            </a:r>
            <a:r>
              <a:rPr lang="en-US" altLang="ko-KR" dirty="0"/>
              <a:t>, UTF-8 </a:t>
            </a:r>
            <a:r>
              <a:rPr lang="ko-KR" altLang="ko-KR" dirty="0"/>
              <a:t>선택 후</a:t>
            </a:r>
            <a:r>
              <a:rPr lang="en-US" altLang="ko-KR" dirty="0"/>
              <a:t>, Apply </a:t>
            </a:r>
            <a:r>
              <a:rPr lang="ko-KR" altLang="ko-KR" dirty="0"/>
              <a:t>클릭</a:t>
            </a:r>
          </a:p>
          <a:p>
            <a:pPr latinLnBrk="1"/>
            <a:r>
              <a:rPr lang="en-US" altLang="ko-KR" dirty="0"/>
              <a:t>- Web </a:t>
            </a: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en-US" altLang="ko-KR" dirty="0"/>
              <a:t> CSS Files </a:t>
            </a: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en-US" altLang="ko-KR" dirty="0"/>
              <a:t> </a:t>
            </a:r>
            <a:r>
              <a:rPr lang="ko-KR" altLang="ko-KR" dirty="0"/>
              <a:t>오른쪽 창의</a:t>
            </a:r>
            <a:r>
              <a:rPr lang="en-US" altLang="ko-KR" dirty="0"/>
              <a:t> Encoding </a:t>
            </a:r>
            <a:r>
              <a:rPr lang="ko-KR" altLang="ko-KR" dirty="0" err="1"/>
              <a:t>항목값을</a:t>
            </a:r>
            <a:r>
              <a:rPr lang="ko-KR" altLang="ko-KR" dirty="0"/>
              <a:t> </a:t>
            </a:r>
            <a:r>
              <a:rPr lang="en-US" altLang="ko-KR" dirty="0"/>
              <a:t>UTF-8 </a:t>
            </a:r>
            <a:r>
              <a:rPr lang="ko-KR" altLang="ko-KR" dirty="0"/>
              <a:t>값으로 변경</a:t>
            </a:r>
          </a:p>
          <a:p>
            <a:pPr latinLnBrk="1"/>
            <a:r>
              <a:rPr lang="en-US" altLang="ko-KR" dirty="0"/>
              <a:t>- Web </a:t>
            </a: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en-US" altLang="ko-KR" dirty="0"/>
              <a:t> HTML Files </a:t>
            </a: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en-US" altLang="ko-KR" dirty="0"/>
              <a:t> </a:t>
            </a:r>
            <a:r>
              <a:rPr lang="ko-KR" altLang="ko-KR" dirty="0"/>
              <a:t>오른쪽 창의</a:t>
            </a:r>
            <a:r>
              <a:rPr lang="en-US" altLang="ko-KR" dirty="0"/>
              <a:t> Encoding </a:t>
            </a:r>
            <a:r>
              <a:rPr lang="ko-KR" altLang="ko-KR" dirty="0" err="1"/>
              <a:t>항목값을</a:t>
            </a:r>
            <a:r>
              <a:rPr lang="ko-KR" altLang="ko-KR" dirty="0"/>
              <a:t> </a:t>
            </a:r>
            <a:r>
              <a:rPr lang="en-US" altLang="ko-KR" dirty="0"/>
              <a:t>UTF-8 </a:t>
            </a:r>
            <a:r>
              <a:rPr lang="ko-KR" altLang="ko-KR" dirty="0"/>
              <a:t>값으로 변경</a:t>
            </a:r>
          </a:p>
          <a:p>
            <a:pPr latinLnBrk="1"/>
            <a:r>
              <a:rPr lang="en-US" altLang="ko-KR" dirty="0"/>
              <a:t>- Web </a:t>
            </a: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en-US" altLang="ko-KR" dirty="0"/>
              <a:t> JSP Files </a:t>
            </a: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en-US" altLang="ko-KR" dirty="0"/>
              <a:t> </a:t>
            </a:r>
            <a:r>
              <a:rPr lang="ko-KR" altLang="ko-KR" dirty="0"/>
              <a:t>오른쪽 창의</a:t>
            </a:r>
            <a:r>
              <a:rPr lang="en-US" altLang="ko-KR" dirty="0"/>
              <a:t> Encoding </a:t>
            </a:r>
            <a:r>
              <a:rPr lang="ko-KR" altLang="ko-KR" dirty="0" err="1"/>
              <a:t>항목값을</a:t>
            </a:r>
            <a:r>
              <a:rPr lang="ko-KR" altLang="ko-KR" dirty="0"/>
              <a:t> </a:t>
            </a:r>
            <a:r>
              <a:rPr lang="en-US" altLang="ko-KR" dirty="0"/>
              <a:t>UTF-8 </a:t>
            </a:r>
            <a:r>
              <a:rPr lang="ko-KR" altLang="ko-KR" dirty="0"/>
              <a:t>값으로 변경</a:t>
            </a:r>
          </a:p>
          <a:p>
            <a:pPr latinLnBrk="1"/>
            <a:r>
              <a:rPr lang="en-US" altLang="ko-KR" dirty="0"/>
              <a:t> </a:t>
            </a:r>
            <a:endParaRPr lang="ko-KR" altLang="ko-KR" dirty="0"/>
          </a:p>
          <a:p>
            <a:pPr latinLnBrk="1"/>
            <a:r>
              <a:rPr lang="en-US" altLang="ko-KR" dirty="0"/>
              <a:t>- </a:t>
            </a:r>
            <a:r>
              <a:rPr lang="ko-KR" altLang="ko-KR" dirty="0"/>
              <a:t>텍스트 편집기의 글자 크기 변경</a:t>
            </a:r>
            <a:r>
              <a:rPr lang="en-US" altLang="ko-KR" dirty="0"/>
              <a:t>: </a:t>
            </a:r>
            <a:endParaRPr lang="ko-KR" altLang="ko-KR" dirty="0"/>
          </a:p>
          <a:p>
            <a:pPr latinLnBrk="1"/>
            <a:r>
              <a:rPr lang="en-US" altLang="ko-KR" dirty="0"/>
              <a:t>- </a:t>
            </a:r>
            <a:r>
              <a:rPr lang="ko-KR" altLang="ko-KR" dirty="0"/>
              <a:t>이클립스의</a:t>
            </a:r>
            <a:r>
              <a:rPr lang="en-US" altLang="ko-KR" dirty="0"/>
              <a:t> window </a:t>
            </a:r>
            <a:r>
              <a:rPr lang="ko-KR" altLang="ko-KR" dirty="0"/>
              <a:t>메뉴의</a:t>
            </a:r>
            <a:r>
              <a:rPr lang="en-US" altLang="ko-KR" dirty="0"/>
              <a:t> Preferences </a:t>
            </a:r>
            <a:r>
              <a:rPr lang="ko-KR" altLang="ko-KR" dirty="0"/>
              <a:t>항목 실행</a:t>
            </a:r>
          </a:p>
          <a:p>
            <a:pPr latinLnBrk="1"/>
            <a:r>
              <a:rPr lang="en-US" altLang="ko-KR" dirty="0"/>
              <a:t> </a:t>
            </a: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en-US" altLang="ko-KR" dirty="0"/>
              <a:t> </a:t>
            </a:r>
            <a:r>
              <a:rPr lang="ko-KR" altLang="ko-KR" dirty="0"/>
              <a:t>왼쪽에서</a:t>
            </a:r>
            <a:r>
              <a:rPr lang="en-US" altLang="ko-KR" dirty="0"/>
              <a:t> General </a:t>
            </a: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en-US" altLang="ko-KR" dirty="0"/>
              <a:t> Appearance </a:t>
            </a: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en-US" altLang="ko-KR" dirty="0"/>
              <a:t> Colors and Fonts </a:t>
            </a:r>
            <a:r>
              <a:rPr lang="ko-KR" altLang="ko-KR" dirty="0"/>
              <a:t>선택</a:t>
            </a:r>
          </a:p>
          <a:p>
            <a:pPr latinLnBrk="1"/>
            <a:r>
              <a:rPr lang="en-US" altLang="ko-KR" dirty="0"/>
              <a:t>    </a:t>
            </a:r>
            <a:r>
              <a:rPr lang="ko-KR" altLang="ko-KR" dirty="0"/>
              <a:t>오른쪽에서 </a:t>
            </a:r>
            <a:r>
              <a:rPr lang="en-US" altLang="ko-KR" dirty="0"/>
              <a:t>BASIC </a:t>
            </a: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en-US" altLang="ko-KR" dirty="0"/>
              <a:t> Text Font </a:t>
            </a:r>
            <a:r>
              <a:rPr lang="ko-KR" altLang="ko-KR" dirty="0"/>
              <a:t>클릭 </a:t>
            </a: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en-US" altLang="ko-KR" dirty="0"/>
              <a:t> </a:t>
            </a:r>
            <a:r>
              <a:rPr lang="ko-KR" altLang="ko-KR" dirty="0"/>
              <a:t>글꼴창에서 원하는 폰트와 크기 설정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0495411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19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sz="15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개발 환경 설정하기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505119" y="711235"/>
            <a:ext cx="7525697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3.5 Java EE API </a:t>
            </a:r>
            <a:r>
              <a:rPr lang="ko-KR" altLang="en-US" sz="28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문서 즐겨찾기에 추가하기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05118" y="1520686"/>
            <a:ext cx="80922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+mj-ea"/>
                <a:ea typeface="+mj-ea"/>
              </a:rPr>
              <a:t>1. </a:t>
            </a:r>
            <a:r>
              <a:rPr lang="ko-KR" altLang="en-US" sz="1200" dirty="0" err="1">
                <a:latin typeface="+mj-ea"/>
                <a:ea typeface="+mj-ea"/>
              </a:rPr>
              <a:t>오라클</a:t>
            </a:r>
            <a:r>
              <a:rPr lang="ko-KR" altLang="en-US" sz="1200" dirty="0">
                <a:latin typeface="+mj-ea"/>
                <a:ea typeface="+mj-ea"/>
              </a:rPr>
              <a:t> 홈페이지에 접속한 후 메뉴에서 </a:t>
            </a:r>
            <a:r>
              <a:rPr lang="en-US" altLang="ko-KR" sz="1200" dirty="0">
                <a:latin typeface="+mj-ea"/>
                <a:ea typeface="+mj-ea"/>
              </a:rPr>
              <a:t>Products &gt; Java &gt; Java EE</a:t>
            </a:r>
            <a:r>
              <a:rPr lang="ko-KR" altLang="en-US" sz="1200" dirty="0">
                <a:latin typeface="+mj-ea"/>
                <a:ea typeface="+mj-ea"/>
              </a:rPr>
              <a:t>를 선택합니다</a:t>
            </a:r>
            <a:r>
              <a:rPr lang="en-US" altLang="ko-KR" sz="1200" dirty="0">
                <a:latin typeface="+mj-ea"/>
                <a:ea typeface="+mj-ea"/>
              </a:rPr>
              <a:t>.</a:t>
            </a:r>
          </a:p>
          <a:p>
            <a:r>
              <a:rPr lang="en-US" altLang="ko-KR" sz="1200" dirty="0">
                <a:solidFill>
                  <a:srgbClr val="FF0000"/>
                </a:solidFill>
                <a:latin typeface="+mj-ea"/>
                <a:ea typeface="+mj-ea"/>
              </a:rPr>
              <a:t>    • http://www.oracle.com</a:t>
            </a:r>
            <a:endParaRPr lang="ko-KR" altLang="en-US" sz="1200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pic>
        <p:nvPicPr>
          <p:cNvPr id="6" name="그림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24274" y="2061864"/>
            <a:ext cx="5943600" cy="258000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5523215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19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sz="15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개발 환경 설정하기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50239" y="1500809"/>
            <a:ext cx="83488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latin typeface="+mj-ea"/>
                <a:ea typeface="+mj-ea"/>
              </a:rPr>
              <a:t>2. </a:t>
            </a:r>
            <a:r>
              <a:rPr lang="en-US" altLang="ko-KR" sz="1200">
                <a:latin typeface="+mj-ea"/>
                <a:ea typeface="+mj-ea"/>
              </a:rPr>
              <a:t>Java Platform, Enterprise Edition(Java EE)</a:t>
            </a:r>
            <a:r>
              <a:rPr lang="ko-KR" altLang="en-US" sz="1200">
                <a:latin typeface="+mj-ea"/>
                <a:ea typeface="+mj-ea"/>
              </a:rPr>
              <a:t>을 클릭합니다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6" name="그림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32452" y="1920198"/>
            <a:ext cx="5943600" cy="242125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직사각형 3"/>
          <p:cNvSpPr/>
          <p:nvPr/>
        </p:nvSpPr>
        <p:spPr>
          <a:xfrm>
            <a:off x="1421296" y="3717235"/>
            <a:ext cx="2405269" cy="16896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505119" y="711235"/>
            <a:ext cx="7525697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3.5 Java EE API </a:t>
            </a:r>
            <a:r>
              <a:rPr lang="ko-KR" altLang="en-US" sz="28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문서 즐겨찾기에 추가하기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482100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19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sz="15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개발 환경 설정하기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74084" y="1449898"/>
            <a:ext cx="79828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latin typeface="+mj-ea"/>
                <a:ea typeface="+mj-ea"/>
              </a:rPr>
              <a:t>3. </a:t>
            </a:r>
            <a:r>
              <a:rPr lang="en-US" altLang="ko-KR" sz="1200">
                <a:latin typeface="+mj-ea"/>
                <a:ea typeface="+mj-ea"/>
              </a:rPr>
              <a:t>Documentation </a:t>
            </a:r>
            <a:r>
              <a:rPr lang="ko-KR" altLang="en-US" sz="1200">
                <a:latin typeface="+mj-ea"/>
                <a:ea typeface="+mj-ea"/>
              </a:rPr>
              <a:t>탭을 클릭한 후 </a:t>
            </a:r>
            <a:r>
              <a:rPr lang="en-US" altLang="ko-KR" sz="1200">
                <a:latin typeface="+mj-ea"/>
                <a:ea typeface="+mj-ea"/>
              </a:rPr>
              <a:t>Java EE 8 </a:t>
            </a:r>
            <a:r>
              <a:rPr lang="ko-KR" altLang="en-US" sz="1200">
                <a:latin typeface="+mj-ea"/>
                <a:ea typeface="+mj-ea"/>
              </a:rPr>
              <a:t>버전을 선택합니다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6" name="그림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37299" y="1806409"/>
            <a:ext cx="6046866" cy="371164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직사각형 3"/>
          <p:cNvSpPr/>
          <p:nvPr/>
        </p:nvSpPr>
        <p:spPr>
          <a:xfrm>
            <a:off x="3705519" y="2613989"/>
            <a:ext cx="598124" cy="12920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2751362" y="3741743"/>
            <a:ext cx="598124" cy="12920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505119" y="711235"/>
            <a:ext cx="7525697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3.5 Java EE API </a:t>
            </a:r>
            <a:r>
              <a:rPr lang="ko-KR" altLang="en-US" sz="28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문서 즐겨찾기에 추가하기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48210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19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sz="15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개발 환경 설정하기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1324274" y="711235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3.1 JDK 10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설치하기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85799" y="1358130"/>
            <a:ext cx="80407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+mj-ea"/>
                <a:ea typeface="+mj-ea"/>
              </a:rPr>
              <a:t>4. </a:t>
            </a:r>
            <a:r>
              <a:rPr lang="en-US" altLang="ko-KR" sz="1200" dirty="0">
                <a:latin typeface="+mj-ea"/>
                <a:ea typeface="+mj-ea"/>
              </a:rPr>
              <a:t>JDK </a:t>
            </a:r>
            <a:r>
              <a:rPr lang="ko-KR" altLang="en-US" sz="1200" dirty="0">
                <a:latin typeface="+mj-ea"/>
                <a:ea typeface="+mj-ea"/>
              </a:rPr>
              <a:t>실행 파일을 클릭한 후 팝업창이 나타나면 </a:t>
            </a:r>
            <a:r>
              <a:rPr lang="en-US" altLang="ko-KR" sz="1200" dirty="0">
                <a:latin typeface="+mj-ea"/>
                <a:ea typeface="+mj-ea"/>
              </a:rPr>
              <a:t>Next</a:t>
            </a:r>
            <a:r>
              <a:rPr lang="ko-KR" altLang="en-US" sz="1200" dirty="0">
                <a:latin typeface="+mj-ea"/>
                <a:ea typeface="+mj-ea"/>
              </a:rPr>
              <a:t>를 클릭해 설치 과정을 진행합니다</a:t>
            </a:r>
            <a:r>
              <a:rPr lang="en-US" altLang="ko-KR" sz="1200" dirty="0">
                <a:latin typeface="+mj-ea"/>
                <a:ea typeface="+mj-ea"/>
              </a:rPr>
              <a:t>.</a:t>
            </a:r>
            <a:endParaRPr lang="ko-KR" altLang="en-US" sz="1200" dirty="0">
              <a:latin typeface="+mj-ea"/>
              <a:ea typeface="+mj-ea"/>
            </a:endParaRPr>
          </a:p>
        </p:txBody>
      </p:sp>
      <p:pic>
        <p:nvPicPr>
          <p:cNvPr id="6" name="그림 5" descr="C:\Users\김윤지\AppData\Local\Microsoft\Windows\INetCache\Content.Word\1-14-3-3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7497" y="1885701"/>
            <a:ext cx="4761865" cy="36233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8922200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19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sz="15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개발 환경 설정하기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43659" y="1439959"/>
            <a:ext cx="79811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latin typeface="+mj-ea"/>
                <a:ea typeface="+mj-ea"/>
              </a:rPr>
              <a:t>4. </a:t>
            </a:r>
            <a:r>
              <a:rPr lang="en-US" altLang="ko-KR" sz="1200">
                <a:latin typeface="+mj-ea"/>
                <a:ea typeface="+mj-ea"/>
              </a:rPr>
              <a:t>Java EE 8 </a:t>
            </a:r>
            <a:r>
              <a:rPr lang="ko-KR" altLang="en-US" sz="1200">
                <a:latin typeface="+mj-ea"/>
                <a:ea typeface="+mj-ea"/>
              </a:rPr>
              <a:t>버전의 문서를 확인합니다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105" y="1793549"/>
            <a:ext cx="7325138" cy="376168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505119" y="711235"/>
            <a:ext cx="7525697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3.5 Java EE API </a:t>
            </a:r>
            <a:r>
              <a:rPr lang="ko-KR" altLang="en-US" sz="28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문서 즐겨찾기에 추가하기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482100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19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sz="15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개발 환경 설정하기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56855" y="1499595"/>
            <a:ext cx="75356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+mj-ea"/>
                <a:ea typeface="+mj-ea"/>
              </a:rPr>
              <a:t>5. </a:t>
            </a:r>
            <a:r>
              <a:rPr lang="ko-KR" altLang="en-US" sz="1200" dirty="0">
                <a:latin typeface="+mj-ea"/>
                <a:ea typeface="+mj-ea"/>
              </a:rPr>
              <a:t>해당 페이지를 브라우저의 즐겨찾기 또는 </a:t>
            </a:r>
            <a:r>
              <a:rPr lang="ko-KR" altLang="en-US" sz="1200" dirty="0" err="1">
                <a:latin typeface="+mj-ea"/>
                <a:ea typeface="+mj-ea"/>
              </a:rPr>
              <a:t>북마크에</a:t>
            </a:r>
            <a:r>
              <a:rPr lang="ko-KR" altLang="en-US" sz="1200" dirty="0">
                <a:latin typeface="+mj-ea"/>
                <a:ea typeface="+mj-ea"/>
              </a:rPr>
              <a:t> 추가합니다</a:t>
            </a:r>
            <a:r>
              <a:rPr lang="en-US" altLang="ko-KR" sz="1200" dirty="0">
                <a:latin typeface="+mj-ea"/>
                <a:ea typeface="+mj-ea"/>
              </a:rPr>
              <a:t>.</a:t>
            </a:r>
            <a:endParaRPr lang="ko-KR" altLang="en-US" sz="1200" dirty="0">
              <a:latin typeface="+mj-ea"/>
              <a:ea typeface="+mj-ea"/>
            </a:endParaRPr>
          </a:p>
        </p:txBody>
      </p:sp>
      <p:pic>
        <p:nvPicPr>
          <p:cNvPr id="6" name="그림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03963" y="1933575"/>
            <a:ext cx="2456815" cy="16192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505119" y="711235"/>
            <a:ext cx="7525697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3.5 Java EE API </a:t>
            </a:r>
            <a:r>
              <a:rPr lang="ko-KR" altLang="en-US" sz="28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문서 즐겨찾기에 추가하기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482100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19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sz="15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개발 환경 설정하기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1324274" y="711235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3.6 </a:t>
            </a:r>
            <a:r>
              <a:rPr lang="ko-KR" altLang="en-US" sz="28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비쥬얼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스튜디오 코드 설치하기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74693" y="1461052"/>
            <a:ext cx="75256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+mj-ea"/>
                <a:ea typeface="+mj-ea"/>
              </a:rPr>
              <a:t>1. </a:t>
            </a:r>
            <a:r>
              <a:rPr lang="ko-KR" altLang="en-US" sz="1200" dirty="0">
                <a:latin typeface="+mj-ea"/>
                <a:ea typeface="+mj-ea"/>
              </a:rPr>
              <a:t>다음 사이트에 접속한 후 </a:t>
            </a:r>
            <a:r>
              <a:rPr lang="en-US" altLang="ko-KR" sz="1200" dirty="0">
                <a:latin typeface="+mj-ea"/>
                <a:ea typeface="+mj-ea"/>
              </a:rPr>
              <a:t>Download for Windows </a:t>
            </a:r>
            <a:r>
              <a:rPr lang="ko-KR" altLang="en-US" sz="1200" dirty="0">
                <a:latin typeface="+mj-ea"/>
                <a:ea typeface="+mj-ea"/>
              </a:rPr>
              <a:t>옆에 있는 화살표를   클릭해 </a:t>
            </a:r>
            <a:r>
              <a:rPr lang="en-US" altLang="ko-KR" sz="1200" dirty="0">
                <a:latin typeface="+mj-ea"/>
                <a:ea typeface="+mj-ea"/>
              </a:rPr>
              <a:t>Windows x64</a:t>
            </a:r>
            <a:r>
              <a:rPr lang="ko-KR" altLang="en-US" sz="1200" b="1" dirty="0">
                <a:latin typeface="+mj-ea"/>
                <a:ea typeface="+mj-ea"/>
              </a:rPr>
              <a:t>의 </a:t>
            </a:r>
            <a:r>
              <a:rPr lang="en-US" altLang="ko-KR" sz="1200" b="1" dirty="0">
                <a:latin typeface="+mj-ea"/>
                <a:ea typeface="+mj-ea"/>
              </a:rPr>
              <a:t>Stable</a:t>
            </a:r>
          </a:p>
          <a:p>
            <a:r>
              <a:rPr lang="en-US" altLang="ko-KR" sz="1200" b="1" dirty="0">
                <a:latin typeface="+mj-ea"/>
                <a:ea typeface="+mj-ea"/>
              </a:rPr>
              <a:t>   </a:t>
            </a:r>
            <a:r>
              <a:rPr lang="ko-KR" altLang="en-US" sz="1200" b="1" dirty="0">
                <a:latin typeface="+mj-ea"/>
                <a:ea typeface="+mj-ea"/>
              </a:rPr>
              <a:t>버전을 다운로드 합니다</a:t>
            </a:r>
            <a:r>
              <a:rPr lang="en-US" altLang="ko-KR" sz="1200" b="1" dirty="0">
                <a:latin typeface="+mj-ea"/>
                <a:ea typeface="+mj-ea"/>
              </a:rPr>
              <a:t>.</a:t>
            </a:r>
          </a:p>
          <a:p>
            <a:r>
              <a:rPr lang="en-US" altLang="ko-KR" sz="1200" dirty="0">
                <a:latin typeface="+mj-ea"/>
                <a:ea typeface="+mj-ea"/>
              </a:rPr>
              <a:t>                                   </a:t>
            </a:r>
            <a:r>
              <a:rPr lang="en-US" altLang="ko-KR" sz="1200" dirty="0">
                <a:solidFill>
                  <a:srgbClr val="FF0000"/>
                </a:solidFill>
                <a:latin typeface="+mj-ea"/>
                <a:ea typeface="+mj-ea"/>
              </a:rPr>
              <a:t>• http://code.visualstudio.com</a:t>
            </a:r>
            <a:endParaRPr lang="ko-KR" altLang="en-US" sz="1200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pic>
        <p:nvPicPr>
          <p:cNvPr id="6" name="그림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47081" y="2376612"/>
            <a:ext cx="5943600" cy="343662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5482100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19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sz="15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개발 환경 설정하기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85800" y="1411045"/>
            <a:ext cx="80308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latin typeface="+mj-ea"/>
                <a:ea typeface="+mj-ea"/>
              </a:rPr>
              <a:t>2. </a:t>
            </a:r>
            <a:r>
              <a:rPr lang="ko-KR" altLang="en-US" sz="1200">
                <a:latin typeface="+mj-ea"/>
                <a:ea typeface="+mj-ea"/>
              </a:rPr>
              <a:t>다운로드 후 폴더를 열고 설치 파일을 더블클릭해 설치를 시작합니다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7" name="그림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9221" y="1952473"/>
            <a:ext cx="5505657" cy="362337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직사각형 3"/>
          <p:cNvSpPr/>
          <p:nvPr/>
        </p:nvSpPr>
        <p:spPr>
          <a:xfrm>
            <a:off x="3645884" y="3282180"/>
            <a:ext cx="745435" cy="96396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933659" y="3051313"/>
            <a:ext cx="3062287" cy="252453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직사각형 4"/>
          <p:cNvSpPr/>
          <p:nvPr/>
        </p:nvSpPr>
        <p:spPr>
          <a:xfrm>
            <a:off x="7901609" y="5317436"/>
            <a:ext cx="516834" cy="21866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1324274" y="711235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3.6 </a:t>
            </a:r>
            <a:r>
              <a:rPr lang="ko-KR" altLang="en-US" sz="28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비쥬얼 스튜디오 코드 설치하기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482100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19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sz="15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개발 환경 설정하기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1324274" y="711235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3.6 </a:t>
            </a:r>
            <a:r>
              <a:rPr lang="ko-KR" altLang="en-US" sz="28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비쥬얼 스튜디오 코드 설치하기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65312" y="1441821"/>
            <a:ext cx="78519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latin typeface="+mj-ea"/>
                <a:ea typeface="+mj-ea"/>
              </a:rPr>
              <a:t>3. </a:t>
            </a:r>
            <a:r>
              <a:rPr lang="ko-KR" altLang="en-US" sz="1200">
                <a:latin typeface="+mj-ea"/>
                <a:ea typeface="+mj-ea"/>
              </a:rPr>
              <a:t>계약에 동의함에 체크하고 다음을 클릭합니다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6" name="그림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58190" y="2003356"/>
            <a:ext cx="4752975" cy="36861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직사각형 3"/>
          <p:cNvSpPr/>
          <p:nvPr/>
        </p:nvSpPr>
        <p:spPr>
          <a:xfrm>
            <a:off x="4860235" y="5357191"/>
            <a:ext cx="725556" cy="22860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2107096" y="4780722"/>
            <a:ext cx="208721" cy="18884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482100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19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sz="15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개발 환경 설정하기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1324274" y="711235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3.6 </a:t>
            </a:r>
            <a:r>
              <a:rPr lang="ko-KR" altLang="en-US" sz="28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비쥬얼 스튜디오 코드 설치하기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23171" y="1500809"/>
            <a:ext cx="76648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+mj-ea"/>
                <a:ea typeface="+mj-ea"/>
              </a:rPr>
              <a:t>4. </a:t>
            </a:r>
            <a:r>
              <a:rPr lang="ko-KR" altLang="en-US" sz="1200" dirty="0">
                <a:latin typeface="+mj-ea"/>
                <a:ea typeface="+mj-ea"/>
              </a:rPr>
              <a:t>설치 위치를 </a:t>
            </a:r>
            <a:r>
              <a:rPr lang="en-US" altLang="ko-KR" sz="1200" dirty="0">
                <a:latin typeface="+mj-ea"/>
                <a:ea typeface="+mj-ea"/>
              </a:rPr>
              <a:t>C:/MyDevEnv/msvscodes</a:t>
            </a:r>
            <a:r>
              <a:rPr lang="ko-KR" altLang="en-US" sz="1200" dirty="0">
                <a:latin typeface="+mj-ea"/>
                <a:ea typeface="+mj-ea"/>
              </a:rPr>
              <a:t>로 변경하고 다음을 클릭합니다</a:t>
            </a:r>
            <a:r>
              <a:rPr lang="en-US" altLang="ko-KR" sz="1200" dirty="0">
                <a:latin typeface="+mj-ea"/>
                <a:ea typeface="+mj-ea"/>
              </a:rPr>
              <a:t>.</a:t>
            </a:r>
            <a:endParaRPr lang="ko-KR" altLang="en-US" sz="1200" dirty="0">
              <a:latin typeface="+mj-ea"/>
              <a:ea typeface="+mj-ea"/>
            </a:endParaRPr>
          </a:p>
        </p:txBody>
      </p:sp>
      <p:pic>
        <p:nvPicPr>
          <p:cNvPr id="6" name="그림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57582" y="2115739"/>
            <a:ext cx="4752975" cy="36861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직사각형 3"/>
          <p:cNvSpPr/>
          <p:nvPr/>
        </p:nvSpPr>
        <p:spPr>
          <a:xfrm>
            <a:off x="4979504" y="5486401"/>
            <a:ext cx="725557" cy="18884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571406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19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sz="15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개발 환경 설정하기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1324274" y="711235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3.6 </a:t>
            </a:r>
            <a:r>
              <a:rPr lang="ko-KR" altLang="en-US" sz="28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비쥬얼 스튜디오 코드 설치하기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27038" y="1500808"/>
            <a:ext cx="75952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latin typeface="+mj-ea"/>
                <a:ea typeface="+mj-ea"/>
              </a:rPr>
              <a:t>5. </a:t>
            </a:r>
            <a:r>
              <a:rPr lang="ko-KR" altLang="en-US" sz="1200">
                <a:latin typeface="+mj-ea"/>
                <a:ea typeface="+mj-ea"/>
              </a:rPr>
              <a:t>시작 메뉴 폴더를 만들지 않음에 체크하고 다음을 클릭합니다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6" name="그림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56973" y="1854269"/>
            <a:ext cx="4752975" cy="36861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직사각형 3"/>
          <p:cNvSpPr/>
          <p:nvPr/>
        </p:nvSpPr>
        <p:spPr>
          <a:xfrm>
            <a:off x="5068957" y="5218043"/>
            <a:ext cx="705678" cy="17890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571406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19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sz="15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개발 환경 설정하기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1324274" y="711235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3.6 </a:t>
            </a:r>
            <a:r>
              <a:rPr lang="ko-KR" altLang="en-US" sz="28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비쥬얼 스튜디오 코드 설치하기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75251" y="1451760"/>
            <a:ext cx="78320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+mj-ea"/>
                <a:ea typeface="+mj-ea"/>
              </a:rPr>
              <a:t>6. </a:t>
            </a:r>
            <a:r>
              <a:rPr lang="ko-KR" altLang="en-US" sz="1200" dirty="0">
                <a:latin typeface="+mj-ea"/>
                <a:ea typeface="+mj-ea"/>
              </a:rPr>
              <a:t>추가 작업에서 바탕화면에 바로가기 만들기</a:t>
            </a:r>
            <a:r>
              <a:rPr lang="en-US" altLang="ko-KR" sz="1200" dirty="0">
                <a:latin typeface="+mj-ea"/>
                <a:ea typeface="+mj-ea"/>
              </a:rPr>
              <a:t>, PATH</a:t>
            </a:r>
            <a:r>
              <a:rPr lang="ko-KR" altLang="en-US" sz="1200" dirty="0">
                <a:latin typeface="+mj-ea"/>
                <a:ea typeface="+mj-ea"/>
              </a:rPr>
              <a:t>에 추가를 선택하고 다음을 클릭합니다</a:t>
            </a:r>
            <a:r>
              <a:rPr lang="en-US" altLang="ko-KR" sz="1200" dirty="0">
                <a:latin typeface="+mj-ea"/>
                <a:ea typeface="+mj-ea"/>
              </a:rPr>
              <a:t>.</a:t>
            </a:r>
            <a:endParaRPr lang="ko-KR" altLang="en-US" sz="1200" dirty="0">
              <a:latin typeface="+mj-ea"/>
              <a:ea typeface="+mj-ea"/>
            </a:endParaRPr>
          </a:p>
        </p:txBody>
      </p:sp>
      <p:pic>
        <p:nvPicPr>
          <p:cNvPr id="6" name="그림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66911" y="1837442"/>
            <a:ext cx="4752975" cy="36861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직사각형 3"/>
          <p:cNvSpPr/>
          <p:nvPr/>
        </p:nvSpPr>
        <p:spPr>
          <a:xfrm>
            <a:off x="5108713" y="5218043"/>
            <a:ext cx="675861" cy="208722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373612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19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sz="15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개발 환경 설정하기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1324274" y="711235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3.6 </a:t>
            </a:r>
            <a:r>
              <a:rPr lang="ko-KR" altLang="en-US" sz="28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비쥬얼 스튜디오 코드 설치하기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96348" y="1490870"/>
            <a:ext cx="69076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latin typeface="+mj-ea"/>
                <a:ea typeface="+mj-ea"/>
              </a:rPr>
              <a:t>7. </a:t>
            </a:r>
            <a:r>
              <a:rPr lang="ko-KR" altLang="en-US" sz="1200">
                <a:latin typeface="+mj-ea"/>
                <a:ea typeface="+mj-ea"/>
              </a:rPr>
              <a:t>설치를 계속 진행하기 위해 설치를 클릭합니다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9" name="그림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9027" y="1915458"/>
            <a:ext cx="4005470" cy="322027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그림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524674" y="1915457"/>
            <a:ext cx="4042856" cy="325723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4482579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19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sz="15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개발 환경 설정하기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1324274" y="711235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3.6 </a:t>
            </a:r>
            <a:r>
              <a:rPr lang="ko-KR" altLang="en-US" sz="28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비쥬얼 스튜디오 코드 설치하기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75252" y="1402065"/>
            <a:ext cx="83687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latin typeface="+mj-ea"/>
                <a:ea typeface="+mj-ea"/>
              </a:rPr>
              <a:t>8. </a:t>
            </a:r>
            <a:r>
              <a:rPr lang="ko-KR" altLang="en-US" sz="1200">
                <a:latin typeface="+mj-ea"/>
                <a:ea typeface="+mj-ea"/>
              </a:rPr>
              <a:t>설치를 마쳤으면 마침을 클릭하여 </a:t>
            </a:r>
            <a:r>
              <a:rPr lang="en-US" altLang="ko-KR" sz="1200">
                <a:latin typeface="+mj-ea"/>
                <a:ea typeface="+mj-ea"/>
              </a:rPr>
              <a:t>VS code</a:t>
            </a:r>
            <a:r>
              <a:rPr lang="ko-KR" altLang="en-US" sz="1200">
                <a:latin typeface="+mj-ea"/>
                <a:ea typeface="+mj-ea"/>
              </a:rPr>
              <a:t>를 실행합니다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6" name="그림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17825" y="1827503"/>
            <a:ext cx="4752975" cy="36861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직사각형 3"/>
          <p:cNvSpPr/>
          <p:nvPr/>
        </p:nvSpPr>
        <p:spPr>
          <a:xfrm>
            <a:off x="4959626" y="5198165"/>
            <a:ext cx="675861" cy="208722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94771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19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sz="15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개발 환경 설정하기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1324274" y="711235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3.1 JDK 10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설치하기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26165" y="1442471"/>
            <a:ext cx="78717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+mj-ea"/>
                <a:ea typeface="+mj-ea"/>
              </a:rPr>
              <a:t>5. </a:t>
            </a:r>
            <a:r>
              <a:rPr lang="en-US" altLang="ko-KR" sz="1200" dirty="0">
                <a:latin typeface="+mj-ea"/>
                <a:ea typeface="+mj-ea"/>
              </a:rPr>
              <a:t>JDK </a:t>
            </a:r>
            <a:r>
              <a:rPr lang="ko-KR" altLang="en-US" sz="1200" dirty="0">
                <a:latin typeface="+mj-ea"/>
                <a:ea typeface="+mj-ea"/>
              </a:rPr>
              <a:t>설치 폴더를 지정하는 창이 나타납니다</a:t>
            </a:r>
            <a:r>
              <a:rPr lang="en-US" altLang="ko-KR" sz="1200" dirty="0">
                <a:latin typeface="+mj-ea"/>
                <a:ea typeface="+mj-ea"/>
              </a:rPr>
              <a:t>. </a:t>
            </a:r>
            <a:r>
              <a:rPr lang="ko-KR" altLang="en-US" sz="1200" dirty="0">
                <a:latin typeface="+mj-ea"/>
                <a:ea typeface="+mj-ea"/>
              </a:rPr>
              <a:t>설치경로를 </a:t>
            </a:r>
            <a:r>
              <a:rPr lang="en-US" altLang="ko-KR" sz="1200" b="1" dirty="0">
                <a:solidFill>
                  <a:srgbClr val="0000FF"/>
                </a:solidFill>
                <a:latin typeface="+mj-ea"/>
                <a:ea typeface="+mj-ea"/>
              </a:rPr>
              <a:t>C:/MyJDK/jdk10-</a:t>
            </a:r>
            <a:r>
              <a:rPr lang="ko-KR" altLang="en-US" sz="1200" b="1" dirty="0">
                <a:solidFill>
                  <a:srgbClr val="0000FF"/>
                </a:solidFill>
                <a:latin typeface="+mj-ea"/>
                <a:ea typeface="+mj-ea"/>
              </a:rPr>
              <a:t>세부버전</a:t>
            </a:r>
            <a:r>
              <a:rPr lang="ko-KR" altLang="en-US" sz="1200" dirty="0">
                <a:latin typeface="+mj-ea"/>
                <a:ea typeface="+mj-ea"/>
              </a:rPr>
              <a:t>으로 변경하여 설정한 후</a:t>
            </a:r>
            <a:r>
              <a:rPr lang="en-US" altLang="ko-KR" sz="1200" dirty="0">
                <a:latin typeface="+mj-ea"/>
                <a:ea typeface="+mj-ea"/>
              </a:rPr>
              <a:t>, </a:t>
            </a:r>
          </a:p>
          <a:p>
            <a:r>
              <a:rPr lang="en-US" altLang="ko-KR" sz="1200" dirty="0">
                <a:latin typeface="+mj-ea"/>
                <a:ea typeface="+mj-ea"/>
              </a:rPr>
              <a:t>   Next</a:t>
            </a:r>
            <a:r>
              <a:rPr lang="ko-KR" altLang="en-US" sz="1200" dirty="0">
                <a:latin typeface="+mj-ea"/>
                <a:ea typeface="+mj-ea"/>
              </a:rPr>
              <a:t>를 클릭합니다</a:t>
            </a:r>
            <a:r>
              <a:rPr lang="en-US" altLang="ko-KR" sz="1200" dirty="0">
                <a:latin typeface="+mj-ea"/>
                <a:ea typeface="+mj-ea"/>
              </a:rPr>
              <a:t>.</a:t>
            </a:r>
            <a:endParaRPr lang="ko-KR" altLang="en-US" sz="1200" dirty="0">
              <a:latin typeface="+mj-ea"/>
              <a:ea typeface="+mj-ea"/>
            </a:endParaRPr>
          </a:p>
        </p:txBody>
      </p:sp>
      <p:pic>
        <p:nvPicPr>
          <p:cNvPr id="6" name="그림 5" descr="C:\Users\김윤지\AppData\Local\Microsoft\Windows\INetCache\Content.Word\1-14-3-4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2772" y="2104363"/>
            <a:ext cx="4761865" cy="36233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4" name="직사각형 3"/>
          <p:cNvSpPr/>
          <p:nvPr/>
        </p:nvSpPr>
        <p:spPr>
          <a:xfrm>
            <a:off x="1997765" y="4890052"/>
            <a:ext cx="1707754" cy="159026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922200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19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sz="15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개발 환경 설정하기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1324274" y="711235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3.6 </a:t>
            </a:r>
            <a:r>
              <a:rPr lang="ko-KR" altLang="en-US" sz="28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비쥬얼 스튜디오 코드 설치하기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5" name="그림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33061" y="1517982"/>
            <a:ext cx="5943600" cy="447802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3744759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19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sz="15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개발 환경 설정하기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93353" y="1409124"/>
            <a:ext cx="77642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+mj-ea"/>
                <a:ea typeface="+mj-ea"/>
              </a:rPr>
              <a:t>1. </a:t>
            </a:r>
            <a:r>
              <a:rPr lang="ko-KR" altLang="en-US" sz="1200" b="1" dirty="0">
                <a:solidFill>
                  <a:srgbClr val="FF0000"/>
                </a:solidFill>
                <a:latin typeface="+mj-ea"/>
              </a:rPr>
              <a:t>교재에서 설명하는 </a:t>
            </a:r>
            <a:r>
              <a:rPr lang="en-US" altLang="ko-KR" sz="1200" b="1" dirty="0">
                <a:solidFill>
                  <a:srgbClr val="FF0000"/>
                </a:solidFill>
                <a:latin typeface="+mj-ea"/>
              </a:rPr>
              <a:t>Oracle Express </a:t>
            </a:r>
            <a:r>
              <a:rPr lang="ko-KR" altLang="en-US" sz="1200" b="1" dirty="0">
                <a:solidFill>
                  <a:srgbClr val="FF0000"/>
                </a:solidFill>
                <a:latin typeface="+mj-ea"/>
              </a:rPr>
              <a:t>버전 대신 </a:t>
            </a:r>
            <a:r>
              <a:rPr lang="en-US" altLang="ko-KR" sz="1200" b="1" dirty="0">
                <a:solidFill>
                  <a:srgbClr val="FF0000"/>
                </a:solidFill>
                <a:latin typeface="+mj-ea"/>
              </a:rPr>
              <a:t>Oracle Database 11gR2 for Windows 64 (Enterprise</a:t>
            </a:r>
          </a:p>
          <a:p>
            <a:r>
              <a:rPr lang="en-US" altLang="ko-KR" sz="1200" b="1" dirty="0">
                <a:solidFill>
                  <a:srgbClr val="FF0000"/>
                </a:solidFill>
                <a:latin typeface="+mj-ea"/>
              </a:rPr>
              <a:t>   Edition)</a:t>
            </a:r>
            <a:r>
              <a:rPr lang="ko-KR" altLang="en-US" sz="1200" b="1" dirty="0">
                <a:solidFill>
                  <a:srgbClr val="FF0000"/>
                </a:solidFill>
                <a:latin typeface="+mj-ea"/>
              </a:rPr>
              <a:t>을 추가 설치 문서를 참고하여 설치합니다</a:t>
            </a:r>
            <a:r>
              <a:rPr lang="en-US" altLang="ko-KR" sz="1200" b="1" dirty="0">
                <a:solidFill>
                  <a:srgbClr val="FF0000"/>
                </a:solidFill>
                <a:latin typeface="+mj-ea"/>
              </a:rPr>
              <a:t>.</a:t>
            </a:r>
          </a:p>
        </p:txBody>
      </p:sp>
      <p:pic>
        <p:nvPicPr>
          <p:cNvPr id="6" name="그림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02635" y="2022350"/>
            <a:ext cx="5943600" cy="331025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1324274" y="711235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3.7 Oracle DBMS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설치하기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8895162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19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sz="15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개발 환경 설정하기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92505" y="1445637"/>
            <a:ext cx="822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+mj-ea"/>
                <a:ea typeface="+mj-ea"/>
              </a:rPr>
              <a:t>2. </a:t>
            </a:r>
            <a:r>
              <a:rPr lang="ko-KR" altLang="en-US" sz="1200" dirty="0">
                <a:latin typeface="+mj-ea"/>
                <a:ea typeface="+mj-ea"/>
              </a:rPr>
              <a:t>스크롤을 내려 </a:t>
            </a:r>
            <a:r>
              <a:rPr lang="en-US" altLang="ko-KR" sz="1200" dirty="0">
                <a:latin typeface="+mj-ea"/>
                <a:ea typeface="+mj-ea"/>
              </a:rPr>
              <a:t>Oracle Database 11g Enterprise Edition</a:t>
            </a:r>
            <a:r>
              <a:rPr lang="ko-KR" altLang="en-US" sz="1200" dirty="0">
                <a:latin typeface="+mj-ea"/>
                <a:ea typeface="+mj-ea"/>
              </a:rPr>
              <a:t>을 선택합니다</a:t>
            </a:r>
            <a:r>
              <a:rPr lang="en-US" altLang="ko-KR" sz="1200" dirty="0">
                <a:latin typeface="+mj-ea"/>
                <a:ea typeface="+mj-ea"/>
              </a:rPr>
              <a:t>. </a:t>
            </a:r>
            <a:r>
              <a:rPr lang="ko-KR" altLang="en-US" sz="1200" dirty="0">
                <a:latin typeface="+mj-ea"/>
                <a:ea typeface="+mj-ea"/>
              </a:rPr>
              <a:t>라이선스에 동의한 후</a:t>
            </a:r>
            <a:endParaRPr lang="en-US" altLang="ko-KR" sz="1200" dirty="0">
              <a:latin typeface="+mj-ea"/>
              <a:ea typeface="+mj-ea"/>
            </a:endParaRPr>
          </a:p>
          <a:p>
            <a:r>
              <a:rPr lang="en-US" altLang="ko-KR" sz="1200" dirty="0">
                <a:latin typeface="+mj-ea"/>
                <a:ea typeface="+mj-ea"/>
              </a:rPr>
              <a:t>  </a:t>
            </a:r>
            <a:r>
              <a:rPr lang="ko-KR" altLang="en-US" sz="1200" dirty="0">
                <a:latin typeface="+mj-ea"/>
                <a:ea typeface="+mj-ea"/>
              </a:rPr>
              <a:t> 자신의 운영체제에 맞는 </a:t>
            </a:r>
            <a:r>
              <a:rPr lang="en-US" altLang="ko-KR" sz="1200" dirty="0">
                <a:latin typeface="+mj-ea"/>
                <a:ea typeface="+mj-ea"/>
              </a:rPr>
              <a:t>Oracle </a:t>
            </a:r>
            <a:r>
              <a:rPr lang="ko-KR" altLang="en-US" sz="1200" dirty="0">
                <a:latin typeface="+mj-ea"/>
                <a:ea typeface="+mj-ea"/>
              </a:rPr>
              <a:t>프로그램을 다운로드 합니다</a:t>
            </a:r>
            <a:r>
              <a:rPr lang="en-US" altLang="ko-KR" sz="1200" dirty="0">
                <a:latin typeface="+mj-ea"/>
                <a:ea typeface="+mj-ea"/>
              </a:rPr>
              <a:t>.</a:t>
            </a:r>
            <a:endParaRPr lang="ko-KR" altLang="en-US" sz="1200" dirty="0">
              <a:latin typeface="+mj-ea"/>
              <a:ea typeface="+mj-ea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505" y="1987275"/>
            <a:ext cx="7864337" cy="273132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2365513" y="3747052"/>
            <a:ext cx="1340006" cy="17890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1324274" y="711235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3.7 Oracle DBMS </a:t>
            </a:r>
            <a:r>
              <a:rPr lang="ko-KR" altLang="en-US" sz="28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설치하기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3746585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19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sz="15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개발 환경 설정하기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6" name="그림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56019" y="1863353"/>
            <a:ext cx="5549900" cy="142176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576470" y="3906078"/>
            <a:ext cx="7941365" cy="161582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j-ea"/>
                <a:ea typeface="+mj-ea"/>
              </a:rPr>
              <a:t>오라클 데이터베이스는 기본적으로 유료입니다</a:t>
            </a:r>
            <a:r>
              <a:rPr lang="en-US" altLang="ko-KR" sz="1100" dirty="0">
                <a:latin typeface="+mj-ea"/>
                <a:ea typeface="+mj-ea"/>
              </a:rPr>
              <a:t>. </a:t>
            </a:r>
            <a:r>
              <a:rPr lang="ko-KR" altLang="en-US" sz="1100" dirty="0">
                <a:latin typeface="+mj-ea"/>
                <a:ea typeface="+mj-ea"/>
              </a:rPr>
              <a:t>그래서 데이터베이스 응용 프로그램을 개발하는 개발자</a:t>
            </a:r>
            <a:r>
              <a:rPr lang="en-US" altLang="ko-KR" sz="1100" dirty="0">
                <a:latin typeface="+mj-ea"/>
                <a:ea typeface="+mj-ea"/>
              </a:rPr>
              <a:t>, </a:t>
            </a:r>
            <a:r>
              <a:rPr lang="ko-KR" altLang="en-US" sz="1100" dirty="0" err="1">
                <a:latin typeface="+mj-ea"/>
                <a:ea typeface="+mj-ea"/>
              </a:rPr>
              <a:t>데이</a:t>
            </a:r>
            <a:endParaRPr lang="ko-KR" altLang="en-US" sz="1100" dirty="0">
              <a:latin typeface="+mj-ea"/>
              <a:ea typeface="+mj-ea"/>
            </a:endParaRPr>
          </a:p>
          <a:p>
            <a:r>
              <a:rPr lang="ko-KR" altLang="en-US" sz="1100" dirty="0" err="1">
                <a:latin typeface="+mj-ea"/>
                <a:ea typeface="+mj-ea"/>
              </a:rPr>
              <a:t>터베이스를</a:t>
            </a:r>
            <a:r>
              <a:rPr lang="ko-KR" altLang="en-US" sz="1100" dirty="0">
                <a:latin typeface="+mj-ea"/>
                <a:ea typeface="+mj-ea"/>
              </a:rPr>
              <a:t> 활용해야 하는 중소기업의 전산 관리자</a:t>
            </a:r>
            <a:r>
              <a:rPr lang="en-US" altLang="ko-KR" sz="1100" dirty="0">
                <a:latin typeface="+mj-ea"/>
                <a:ea typeface="+mj-ea"/>
              </a:rPr>
              <a:t>, IT </a:t>
            </a:r>
            <a:r>
              <a:rPr lang="ko-KR" altLang="en-US" sz="1100" dirty="0">
                <a:latin typeface="+mj-ea"/>
                <a:ea typeface="+mj-ea"/>
              </a:rPr>
              <a:t>전문가나 교육용으로는 비싼 가격 탓에 사용하기가 어</a:t>
            </a:r>
          </a:p>
          <a:p>
            <a:r>
              <a:rPr lang="ko-KR" altLang="en-US" sz="1100" dirty="0" err="1">
                <a:latin typeface="+mj-ea"/>
                <a:ea typeface="+mj-ea"/>
              </a:rPr>
              <a:t>려웠습니다</a:t>
            </a:r>
            <a:r>
              <a:rPr lang="en-US" altLang="ko-KR" sz="1100" dirty="0">
                <a:latin typeface="+mj-ea"/>
                <a:ea typeface="+mj-ea"/>
              </a:rPr>
              <a:t>. </a:t>
            </a:r>
            <a:r>
              <a:rPr lang="ko-KR" altLang="en-US" sz="1100" dirty="0">
                <a:latin typeface="+mj-ea"/>
                <a:ea typeface="+mj-ea"/>
              </a:rPr>
              <a:t>이런 문제점을 보완하여 나온 것이 </a:t>
            </a:r>
            <a:r>
              <a:rPr lang="en-US" altLang="ko-KR" sz="1100" dirty="0">
                <a:latin typeface="+mj-ea"/>
                <a:ea typeface="+mj-ea"/>
              </a:rPr>
              <a:t>Oracle Database 11g Express Edition</a:t>
            </a:r>
            <a:r>
              <a:rPr lang="ko-KR" altLang="en-US" sz="1100" dirty="0">
                <a:latin typeface="+mj-ea"/>
                <a:ea typeface="+mj-ea"/>
              </a:rPr>
              <a:t>이며</a:t>
            </a:r>
            <a:r>
              <a:rPr lang="en-US" altLang="ko-KR" sz="1100" dirty="0">
                <a:latin typeface="+mj-ea"/>
                <a:ea typeface="+mj-ea"/>
              </a:rPr>
              <a:t>, </a:t>
            </a:r>
            <a:r>
              <a:rPr lang="ko-KR" altLang="en-US" sz="1100" dirty="0">
                <a:latin typeface="+mj-ea"/>
                <a:ea typeface="+mj-ea"/>
              </a:rPr>
              <a:t>그 특징은 다</a:t>
            </a:r>
          </a:p>
          <a:p>
            <a:r>
              <a:rPr lang="ko-KR" altLang="en-US" sz="1100" dirty="0">
                <a:latin typeface="+mj-ea"/>
                <a:ea typeface="+mj-ea"/>
              </a:rPr>
              <a:t>음과 같습니다</a:t>
            </a:r>
            <a:r>
              <a:rPr lang="en-US" altLang="ko-KR" sz="1100" dirty="0">
                <a:latin typeface="+mj-ea"/>
                <a:ea typeface="+mj-ea"/>
              </a:rPr>
              <a:t>.</a:t>
            </a:r>
          </a:p>
          <a:p>
            <a:r>
              <a:rPr lang="en-US" altLang="ko-KR" sz="1100" dirty="0">
                <a:latin typeface="+mj-ea"/>
                <a:ea typeface="+mj-ea"/>
              </a:rPr>
              <a:t>• </a:t>
            </a:r>
            <a:r>
              <a:rPr lang="ko-KR" altLang="en-US" sz="1100" dirty="0">
                <a:latin typeface="+mj-ea"/>
                <a:ea typeface="+mj-ea"/>
              </a:rPr>
              <a:t>라이선스 제약 없이 사용할 수 있습니다</a:t>
            </a:r>
            <a:r>
              <a:rPr lang="en-US" altLang="ko-KR" sz="1100" dirty="0">
                <a:latin typeface="+mj-ea"/>
                <a:ea typeface="+mj-ea"/>
              </a:rPr>
              <a:t>.</a:t>
            </a:r>
          </a:p>
          <a:p>
            <a:r>
              <a:rPr lang="en-US" altLang="ko-KR" sz="1100" dirty="0">
                <a:latin typeface="+mj-ea"/>
                <a:ea typeface="+mj-ea"/>
              </a:rPr>
              <a:t>• </a:t>
            </a:r>
            <a:r>
              <a:rPr lang="ko-KR" altLang="en-US" sz="1100" dirty="0">
                <a:latin typeface="+mj-ea"/>
                <a:ea typeface="+mj-ea"/>
              </a:rPr>
              <a:t>사용자 데이터 </a:t>
            </a:r>
            <a:r>
              <a:rPr lang="en-US" altLang="ko-KR" sz="1100" dirty="0">
                <a:latin typeface="+mj-ea"/>
                <a:ea typeface="+mj-ea"/>
              </a:rPr>
              <a:t>4GB, </a:t>
            </a:r>
            <a:r>
              <a:rPr lang="ko-KR" altLang="en-US" sz="1100" dirty="0">
                <a:latin typeface="+mj-ea"/>
                <a:ea typeface="+mj-ea"/>
              </a:rPr>
              <a:t>메모리 </a:t>
            </a:r>
            <a:r>
              <a:rPr lang="en-US" altLang="ko-KR" sz="1100" dirty="0">
                <a:latin typeface="+mj-ea"/>
                <a:ea typeface="+mj-ea"/>
              </a:rPr>
              <a:t>1GB, </a:t>
            </a:r>
            <a:r>
              <a:rPr lang="ko-KR" altLang="en-US" sz="1100" dirty="0">
                <a:latin typeface="+mj-ea"/>
                <a:ea typeface="+mj-ea"/>
              </a:rPr>
              <a:t>호스트 머신에 </a:t>
            </a:r>
            <a:r>
              <a:rPr lang="en-US" altLang="ko-KR" sz="1100" dirty="0">
                <a:latin typeface="+mj-ea"/>
                <a:ea typeface="+mj-ea"/>
              </a:rPr>
              <a:t>1CPU</a:t>
            </a:r>
            <a:r>
              <a:rPr lang="ko-KR" altLang="en-US" sz="1100" dirty="0">
                <a:latin typeface="+mj-ea"/>
                <a:ea typeface="+mj-ea"/>
              </a:rPr>
              <a:t>로 제약됩니다</a:t>
            </a:r>
            <a:r>
              <a:rPr lang="en-US" altLang="ko-KR" sz="1100" dirty="0">
                <a:latin typeface="+mj-ea"/>
                <a:ea typeface="+mj-ea"/>
              </a:rPr>
              <a:t>.</a:t>
            </a:r>
          </a:p>
          <a:p>
            <a:r>
              <a:rPr lang="en-US" altLang="ko-KR" sz="1100" dirty="0">
                <a:latin typeface="+mj-ea"/>
                <a:ea typeface="+mj-ea"/>
              </a:rPr>
              <a:t>• </a:t>
            </a:r>
            <a:r>
              <a:rPr lang="ko-KR" altLang="en-US" sz="1100" dirty="0">
                <a:latin typeface="+mj-ea"/>
                <a:ea typeface="+mj-ea"/>
              </a:rPr>
              <a:t>엔터프라이즈 환경</a:t>
            </a:r>
            <a:r>
              <a:rPr lang="en-US" altLang="ko-KR" sz="1100" dirty="0">
                <a:latin typeface="+mj-ea"/>
                <a:ea typeface="+mj-ea"/>
              </a:rPr>
              <a:t>, </a:t>
            </a:r>
            <a:r>
              <a:rPr lang="ko-KR" altLang="en-US" sz="1100" dirty="0">
                <a:latin typeface="+mj-ea"/>
                <a:ea typeface="+mj-ea"/>
              </a:rPr>
              <a:t>대기업이 아닌 이상 큰 제약이 없습니다</a:t>
            </a:r>
            <a:r>
              <a:rPr lang="en-US" altLang="ko-KR" sz="1100" dirty="0">
                <a:latin typeface="+mj-ea"/>
                <a:ea typeface="+mj-ea"/>
              </a:rPr>
              <a:t>.</a:t>
            </a:r>
          </a:p>
          <a:p>
            <a:r>
              <a:rPr lang="en-US" altLang="ko-KR" sz="1100" dirty="0">
                <a:latin typeface="+mj-ea"/>
                <a:ea typeface="+mj-ea"/>
              </a:rPr>
              <a:t>• </a:t>
            </a:r>
            <a:r>
              <a:rPr lang="ko-KR" altLang="en-US" sz="1100" dirty="0">
                <a:latin typeface="+mj-ea"/>
                <a:ea typeface="+mj-ea"/>
              </a:rPr>
              <a:t>윈도 </a:t>
            </a:r>
            <a:r>
              <a:rPr lang="ko-KR" altLang="en-US" sz="1100" dirty="0" err="1">
                <a:latin typeface="+mj-ea"/>
                <a:ea typeface="+mj-ea"/>
              </a:rPr>
              <a:t>비스타</a:t>
            </a:r>
            <a:r>
              <a:rPr lang="en-US" altLang="ko-KR" sz="1100" dirty="0">
                <a:latin typeface="+mj-ea"/>
                <a:ea typeface="+mj-ea"/>
              </a:rPr>
              <a:t>, </a:t>
            </a:r>
            <a:r>
              <a:rPr lang="ko-KR" altLang="en-US" sz="1100" dirty="0">
                <a:latin typeface="+mj-ea"/>
                <a:ea typeface="+mj-ea"/>
              </a:rPr>
              <a:t>윈도 </a:t>
            </a:r>
            <a:r>
              <a:rPr lang="en-US" altLang="ko-KR" sz="1100" dirty="0">
                <a:latin typeface="+mj-ea"/>
                <a:ea typeface="+mj-ea"/>
              </a:rPr>
              <a:t>7, </a:t>
            </a:r>
            <a:r>
              <a:rPr lang="ko-KR" altLang="en-US" sz="1100" dirty="0">
                <a:latin typeface="+mj-ea"/>
                <a:ea typeface="+mj-ea"/>
              </a:rPr>
              <a:t>윈도 </a:t>
            </a:r>
            <a:r>
              <a:rPr lang="en-US" altLang="ko-KR" sz="1100" dirty="0">
                <a:latin typeface="+mj-ea"/>
                <a:ea typeface="+mj-ea"/>
              </a:rPr>
              <a:t>10 </a:t>
            </a:r>
            <a:r>
              <a:rPr lang="ko-KR" altLang="en-US" sz="1100" dirty="0">
                <a:latin typeface="+mj-ea"/>
                <a:ea typeface="+mj-ea"/>
              </a:rPr>
              <a:t>등 노트북과 데스크톱에도 설치할 수 있습니다</a:t>
            </a:r>
            <a:r>
              <a:rPr lang="en-US" altLang="ko-KR" sz="1100" dirty="0">
                <a:latin typeface="+mj-ea"/>
                <a:ea typeface="+mj-ea"/>
              </a:rPr>
              <a:t>.</a:t>
            </a:r>
          </a:p>
          <a:p>
            <a:r>
              <a:rPr lang="en-US" altLang="ko-KR" sz="1100" dirty="0">
                <a:latin typeface="+mj-ea"/>
                <a:ea typeface="+mj-ea"/>
              </a:rPr>
              <a:t>• </a:t>
            </a:r>
            <a:r>
              <a:rPr lang="ko-KR" altLang="en-US" sz="1100" dirty="0">
                <a:latin typeface="+mj-ea"/>
                <a:ea typeface="+mj-ea"/>
              </a:rPr>
              <a:t>데이터베이스를 사용하는 클라이언트 데스크톱 프로그램에서도 사용할 수 있습니다</a:t>
            </a:r>
            <a:r>
              <a:rPr lang="en-US" altLang="ko-KR" sz="1100" dirty="0">
                <a:latin typeface="+mj-ea"/>
                <a:ea typeface="+mj-ea"/>
              </a:rPr>
              <a:t>.</a:t>
            </a:r>
            <a:endParaRPr lang="ko-KR" altLang="en-US" sz="1100" dirty="0">
              <a:latin typeface="+mj-ea"/>
              <a:ea typeface="+mj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1324274" y="711235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3.7 Oracle DBMS </a:t>
            </a:r>
            <a:r>
              <a:rPr lang="ko-KR" altLang="en-US" sz="28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설치하기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05119" y="3617843"/>
            <a:ext cx="42440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v"/>
            </a:pPr>
            <a:r>
              <a:rPr lang="en-US" altLang="ko-KR" sz="1200" b="1" dirty="0">
                <a:latin typeface="+mj-ea"/>
                <a:ea typeface="나눔스퀘어 Bold"/>
              </a:rPr>
              <a:t>11g Express Edition</a:t>
            </a:r>
            <a:r>
              <a:rPr lang="ko-KR" altLang="en-US" sz="1200" b="1" dirty="0">
                <a:latin typeface="+mj-ea"/>
                <a:ea typeface="나눔스퀘어 Bold"/>
              </a:rPr>
              <a:t>과 </a:t>
            </a:r>
            <a:r>
              <a:rPr lang="en-US" altLang="ko-KR" sz="1200" b="1" dirty="0">
                <a:latin typeface="+mj-ea"/>
                <a:ea typeface="나눔스퀘어 Bold"/>
              </a:rPr>
              <a:t>12c </a:t>
            </a:r>
            <a:r>
              <a:rPr lang="ko-KR" altLang="en-US" sz="1200" b="1" dirty="0">
                <a:latin typeface="+mj-ea"/>
                <a:ea typeface="나눔스퀘어 Bold"/>
              </a:rPr>
              <a:t>버전의 차이</a:t>
            </a:r>
          </a:p>
        </p:txBody>
      </p:sp>
    </p:spTree>
    <p:extLst>
      <p:ext uri="{BB962C8B-B14F-4D97-AF65-F5344CB8AC3E}">
        <p14:creationId xmlns:p14="http://schemas.microsoft.com/office/powerpoint/2010/main" val="100326351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19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sz="15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개발 환경 설정하기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1324274" y="711235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3.7 Oracle DBMS </a:t>
            </a:r>
            <a:r>
              <a:rPr lang="ko-KR" altLang="en-US" sz="28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설치하기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14450" y="1470990"/>
            <a:ext cx="80325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latin typeface="+mj-ea"/>
                <a:ea typeface="+mj-ea"/>
              </a:rPr>
              <a:t>3. </a:t>
            </a:r>
            <a:r>
              <a:rPr lang="ko-KR" altLang="en-US" sz="1200">
                <a:latin typeface="+mj-ea"/>
                <a:ea typeface="+mj-ea"/>
              </a:rPr>
              <a:t>오라클 </a:t>
            </a:r>
            <a:r>
              <a:rPr lang="en-US" altLang="ko-KR" sz="1200">
                <a:latin typeface="+mj-ea"/>
                <a:ea typeface="+mj-ea"/>
              </a:rPr>
              <a:t>DBMS</a:t>
            </a:r>
            <a:r>
              <a:rPr lang="ko-KR" altLang="en-US" sz="1200">
                <a:latin typeface="+mj-ea"/>
                <a:ea typeface="+mj-ea"/>
              </a:rPr>
              <a:t>를 다운로드하려면 오라클 계정이 필요합니다</a:t>
            </a:r>
            <a:r>
              <a:rPr lang="en-US" altLang="ko-KR" sz="1200">
                <a:latin typeface="+mj-ea"/>
                <a:ea typeface="+mj-ea"/>
              </a:rPr>
              <a:t>. </a:t>
            </a:r>
            <a:r>
              <a:rPr lang="ko-KR" altLang="en-US" sz="1200">
                <a:latin typeface="+mj-ea"/>
                <a:ea typeface="+mj-ea"/>
              </a:rPr>
              <a:t>계정이 없다면 계정 만들기를 클릭해 계정을 새로</a:t>
            </a:r>
            <a:endParaRPr lang="en-US" altLang="ko-KR" sz="1200">
              <a:latin typeface="+mj-ea"/>
              <a:ea typeface="+mj-ea"/>
            </a:endParaRPr>
          </a:p>
          <a:p>
            <a:r>
              <a:rPr lang="en-US" altLang="ko-KR" sz="1200">
                <a:latin typeface="+mj-ea"/>
                <a:ea typeface="+mj-ea"/>
              </a:rPr>
              <a:t>  </a:t>
            </a:r>
            <a:r>
              <a:rPr lang="ko-KR" altLang="en-US" sz="1200">
                <a:latin typeface="+mj-ea"/>
                <a:ea typeface="+mj-ea"/>
              </a:rPr>
              <a:t> 만들고</a:t>
            </a:r>
            <a:r>
              <a:rPr lang="en-US" altLang="ko-KR" sz="1200">
                <a:latin typeface="+mj-ea"/>
                <a:ea typeface="+mj-ea"/>
              </a:rPr>
              <a:t>, </a:t>
            </a:r>
            <a:r>
              <a:rPr lang="ko-KR" altLang="en-US" sz="1200">
                <a:latin typeface="+mj-ea"/>
                <a:ea typeface="+mj-ea"/>
              </a:rPr>
              <a:t>이미 오라클 계정이 있다면 사용자 이름과</a:t>
            </a:r>
            <a:r>
              <a:rPr lang="en-US" altLang="ko-KR" sz="1200">
                <a:latin typeface="+mj-ea"/>
                <a:ea typeface="+mj-ea"/>
              </a:rPr>
              <a:t> </a:t>
            </a:r>
            <a:r>
              <a:rPr lang="ko-KR" altLang="en-US" sz="1200">
                <a:latin typeface="+mj-ea"/>
                <a:ea typeface="+mj-ea"/>
              </a:rPr>
              <a:t>암호를 입력하여 로그인합니다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6" name="그림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09243" y="2052955"/>
            <a:ext cx="2494280" cy="275209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3746585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19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sz="15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개발 환경 설정하기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1324274" y="711235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3.7 Oracle DBMS </a:t>
            </a:r>
            <a:r>
              <a:rPr lang="ko-KR" altLang="en-US" sz="28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설치하기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75862" y="1421944"/>
            <a:ext cx="82991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latin typeface="+mj-ea"/>
                <a:ea typeface="+mj-ea"/>
              </a:rPr>
              <a:t>4. </a:t>
            </a:r>
            <a:r>
              <a:rPr lang="ko-KR" altLang="en-US" sz="1200">
                <a:latin typeface="+mj-ea"/>
                <a:ea typeface="+mj-ea"/>
              </a:rPr>
              <a:t>설치 파일을 다운로드한 후 압축을 풀고 설치 파일을 더블클릭하여 설치를 시작합니다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6" name="그림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27874" y="1837443"/>
            <a:ext cx="2955290" cy="225171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3746585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19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sz="15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개발 환경 설정하기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1324274" y="711235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3.7 Oracle DBMS </a:t>
            </a:r>
            <a:r>
              <a:rPr lang="ko-KR" altLang="en-US" sz="28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설치하기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03687" y="1490557"/>
            <a:ext cx="78419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latin typeface="+mj-ea"/>
                <a:ea typeface="+mj-ea"/>
              </a:rPr>
              <a:t>5. </a:t>
            </a:r>
            <a:r>
              <a:rPr lang="ko-KR" altLang="en-US" sz="1200">
                <a:latin typeface="+mj-ea"/>
                <a:ea typeface="+mj-ea"/>
              </a:rPr>
              <a:t>라이선스에 동의한 후 </a:t>
            </a:r>
            <a:r>
              <a:rPr lang="en-US" altLang="ko-KR" sz="1200">
                <a:latin typeface="+mj-ea"/>
                <a:ea typeface="+mj-ea"/>
              </a:rPr>
              <a:t>Next</a:t>
            </a:r>
            <a:r>
              <a:rPr lang="ko-KR" altLang="en-US" sz="1200">
                <a:latin typeface="+mj-ea"/>
                <a:ea typeface="+mj-ea"/>
              </a:rPr>
              <a:t>를 클릭해 설치를 진행합니다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6" name="그림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57109" y="1948704"/>
            <a:ext cx="3598545" cy="27419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직사각형 3"/>
          <p:cNvSpPr/>
          <p:nvPr/>
        </p:nvSpPr>
        <p:spPr>
          <a:xfrm>
            <a:off x="4348370" y="4452730"/>
            <a:ext cx="561560" cy="12920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746585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19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sz="15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개발 환경 설정하기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1324274" y="711235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3.7 Oracle DBMS </a:t>
            </a:r>
            <a:r>
              <a:rPr lang="ko-KR" altLang="en-US" sz="28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설치하기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95739" y="1440862"/>
            <a:ext cx="72976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latin typeface="+mj-ea"/>
                <a:ea typeface="+mj-ea"/>
              </a:rPr>
              <a:t>6. </a:t>
            </a:r>
            <a:r>
              <a:rPr lang="ko-KR" altLang="en-US" sz="1200">
                <a:latin typeface="+mj-ea"/>
                <a:ea typeface="+mj-ea"/>
              </a:rPr>
              <a:t>설치 폴더 경로를 확인하고 </a:t>
            </a:r>
            <a:r>
              <a:rPr lang="en-US" altLang="ko-KR" sz="1200">
                <a:latin typeface="+mj-ea"/>
                <a:ea typeface="+mj-ea"/>
              </a:rPr>
              <a:t>Next</a:t>
            </a:r>
            <a:r>
              <a:rPr lang="ko-KR" altLang="en-US" sz="1200">
                <a:latin typeface="+mj-ea"/>
                <a:ea typeface="+mj-ea"/>
              </a:rPr>
              <a:t>를 클릭합니다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6" name="그림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20111" y="1807313"/>
            <a:ext cx="4088765" cy="311594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직사각형 3"/>
          <p:cNvSpPr/>
          <p:nvPr/>
        </p:nvSpPr>
        <p:spPr>
          <a:xfrm>
            <a:off x="2295938" y="3846444"/>
            <a:ext cx="715618" cy="159026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746585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19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sz="15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개발 환경 설정하기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1324274" y="711235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3.7 Oracle DBMS </a:t>
            </a:r>
            <a:r>
              <a:rPr lang="ko-KR" altLang="en-US" sz="28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설치하기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05678" y="1421918"/>
            <a:ext cx="78636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latin typeface="+mj-ea"/>
                <a:ea typeface="+mj-ea"/>
              </a:rPr>
              <a:t>7. </a:t>
            </a:r>
            <a:r>
              <a:rPr lang="ko-KR" altLang="en-US" sz="1200">
                <a:latin typeface="+mj-ea"/>
                <a:ea typeface="+mj-ea"/>
              </a:rPr>
              <a:t>설치 구성을 확인한 후 </a:t>
            </a:r>
            <a:r>
              <a:rPr lang="en-US" altLang="ko-KR" sz="1200">
                <a:latin typeface="+mj-ea"/>
                <a:ea typeface="+mj-ea"/>
              </a:rPr>
              <a:t>Install</a:t>
            </a:r>
            <a:r>
              <a:rPr lang="ko-KR" altLang="en-US" sz="1200">
                <a:latin typeface="+mj-ea"/>
                <a:ea typeface="+mj-ea"/>
              </a:rPr>
              <a:t>을 클릭합니다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05678" y="5857255"/>
            <a:ext cx="8100392" cy="26161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100">
                <a:latin typeface="+mj-ea"/>
                <a:ea typeface="+mj-ea"/>
              </a:rPr>
              <a:t>중간에 비밀번호를 묻는 창이 나타나면 </a:t>
            </a:r>
            <a:r>
              <a:rPr lang="en-US" altLang="ko-KR" sz="1100">
                <a:latin typeface="+mj-ea"/>
                <a:ea typeface="+mj-ea"/>
              </a:rPr>
              <a:t>1234 </a:t>
            </a:r>
            <a:r>
              <a:rPr lang="ko-KR" altLang="en-US" sz="1100">
                <a:latin typeface="+mj-ea"/>
                <a:ea typeface="+mj-ea"/>
              </a:rPr>
              <a:t>혹은 자신이 원하는 비밀번호를 입력합니다</a:t>
            </a:r>
            <a:r>
              <a:rPr lang="en-US" altLang="ko-KR" sz="1100">
                <a:latin typeface="+mj-ea"/>
                <a:ea typeface="+mj-ea"/>
              </a:rPr>
              <a:t>.</a:t>
            </a:r>
            <a:endParaRPr lang="ko-KR" altLang="en-US" sz="1100">
              <a:latin typeface="+mj-ea"/>
              <a:ea typeface="+mj-ea"/>
            </a:endParaRPr>
          </a:p>
        </p:txBody>
      </p:sp>
      <p:pic>
        <p:nvPicPr>
          <p:cNvPr id="7" name="그림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37691" y="1860192"/>
            <a:ext cx="4164326" cy="330815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직사각형 3"/>
          <p:cNvSpPr/>
          <p:nvPr/>
        </p:nvSpPr>
        <p:spPr>
          <a:xfrm>
            <a:off x="4755874" y="4840357"/>
            <a:ext cx="591378" cy="22860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26165" y="5546035"/>
            <a:ext cx="8845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sz="1400" b="1">
                <a:latin typeface="+mj-ea"/>
                <a:ea typeface="나눔스퀘어 Bold"/>
              </a:rPr>
              <a:t>Tip</a:t>
            </a:r>
          </a:p>
        </p:txBody>
      </p:sp>
    </p:spTree>
    <p:extLst>
      <p:ext uri="{BB962C8B-B14F-4D97-AF65-F5344CB8AC3E}">
        <p14:creationId xmlns:p14="http://schemas.microsoft.com/office/powerpoint/2010/main" val="73746585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19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sz="15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개발 환경 설정하기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1324274" y="711235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3.7 Oracle DBMS </a:t>
            </a:r>
            <a:r>
              <a:rPr lang="ko-KR" altLang="en-US" sz="28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설치하기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05119" y="1490870"/>
            <a:ext cx="87663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latin typeface="+mj-ea"/>
                <a:ea typeface="+mj-ea"/>
              </a:rPr>
              <a:t>8. </a:t>
            </a:r>
            <a:r>
              <a:rPr lang="ko-KR" altLang="en-US" sz="1200">
                <a:latin typeface="+mj-ea"/>
                <a:ea typeface="+mj-ea"/>
              </a:rPr>
              <a:t>오라클 설치를 마쳤으면 오라클에 관리자 계정으로 접속합니다</a:t>
            </a:r>
            <a:r>
              <a:rPr lang="en-US" altLang="ko-KR" sz="1200">
                <a:latin typeface="+mj-ea"/>
                <a:ea typeface="+mj-ea"/>
              </a:rPr>
              <a:t>. </a:t>
            </a:r>
            <a:r>
              <a:rPr lang="ko-KR" altLang="en-US" sz="1200">
                <a:latin typeface="+mj-ea"/>
                <a:ea typeface="+mj-ea"/>
              </a:rPr>
              <a:t>윈도 검색창에서 </a:t>
            </a:r>
            <a:r>
              <a:rPr lang="en-US" altLang="ko-KR" sz="1200">
                <a:latin typeface="+mj-ea"/>
                <a:ea typeface="+mj-ea"/>
              </a:rPr>
              <a:t>cmd</a:t>
            </a:r>
            <a:r>
              <a:rPr lang="ko-KR" altLang="en-US" sz="1200">
                <a:latin typeface="+mj-ea"/>
                <a:ea typeface="+mj-ea"/>
              </a:rPr>
              <a:t>를 입력하여 명령 프롬프트창을 </a:t>
            </a:r>
            <a:endParaRPr lang="en-US" altLang="ko-KR" sz="1200">
              <a:latin typeface="+mj-ea"/>
              <a:ea typeface="+mj-ea"/>
            </a:endParaRPr>
          </a:p>
          <a:p>
            <a:r>
              <a:rPr lang="en-US" altLang="ko-KR" sz="1200">
                <a:latin typeface="+mj-ea"/>
                <a:ea typeface="+mj-ea"/>
              </a:rPr>
              <a:t>   </a:t>
            </a:r>
            <a:r>
              <a:rPr lang="ko-KR" altLang="en-US" sz="1200">
                <a:latin typeface="+mj-ea"/>
                <a:ea typeface="+mj-ea"/>
              </a:rPr>
              <a:t>연 후 다음과 같이 </a:t>
            </a:r>
            <a:r>
              <a:rPr lang="en-US" altLang="ko-KR" sz="1200">
                <a:latin typeface="+mj-ea"/>
                <a:ea typeface="+mj-ea"/>
              </a:rPr>
              <a:t>sqlplus</a:t>
            </a:r>
            <a:r>
              <a:rPr lang="ko-KR" altLang="en-US" sz="1200">
                <a:latin typeface="+mj-ea"/>
                <a:ea typeface="+mj-ea"/>
              </a:rPr>
              <a:t>라고 입력하고 엔터키를 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6" name="그림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24274" y="2061865"/>
            <a:ext cx="5943600" cy="31083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직사각형 3"/>
          <p:cNvSpPr/>
          <p:nvPr/>
        </p:nvSpPr>
        <p:spPr>
          <a:xfrm>
            <a:off x="2017643" y="2504660"/>
            <a:ext cx="417443" cy="14908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74658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C:\Users\김윤지\AppData\Local\Microsoft\Windows\INetCache\Content.Word\1-14-3-6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4128" y="2006408"/>
            <a:ext cx="3298825" cy="25012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19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sz="15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개발 환경 설정하기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1324274" y="711235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3.1 JDK 10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설치하기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85801" y="1452410"/>
            <a:ext cx="72754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+mj-ea"/>
                <a:ea typeface="+mj-ea"/>
              </a:rPr>
              <a:t>6. </a:t>
            </a:r>
            <a:r>
              <a:rPr lang="en-US" altLang="ko-KR" sz="1200" dirty="0">
                <a:latin typeface="+mj-ea"/>
                <a:ea typeface="+mj-ea"/>
              </a:rPr>
              <a:t>jre </a:t>
            </a:r>
            <a:r>
              <a:rPr lang="ko-KR" altLang="en-US" sz="1200" dirty="0">
                <a:latin typeface="+mj-ea"/>
                <a:ea typeface="+mj-ea"/>
              </a:rPr>
              <a:t>사용자정의 설치창이 나타나면 설치위치를 </a:t>
            </a:r>
            <a:r>
              <a:rPr lang="en-US" altLang="ko-KR" sz="1200" dirty="0">
                <a:latin typeface="+mj-ea"/>
                <a:ea typeface="+mj-ea"/>
              </a:rPr>
              <a:t>C:/MyJDK/jre-10 </a:t>
            </a:r>
            <a:r>
              <a:rPr lang="ko-KR" altLang="en-US" sz="1200" dirty="0">
                <a:latin typeface="+mj-ea"/>
                <a:ea typeface="+mj-ea"/>
              </a:rPr>
              <a:t>으로 변경한 후</a:t>
            </a:r>
            <a:r>
              <a:rPr lang="en-US" altLang="ko-KR" sz="1200" dirty="0">
                <a:latin typeface="+mj-ea"/>
                <a:ea typeface="+mj-ea"/>
              </a:rPr>
              <a:t>, </a:t>
            </a:r>
          </a:p>
          <a:p>
            <a:r>
              <a:rPr lang="en-US" altLang="ko-KR" sz="1200" dirty="0">
                <a:latin typeface="+mj-ea"/>
                <a:ea typeface="+mj-ea"/>
              </a:rPr>
              <a:t>   [</a:t>
            </a:r>
            <a:r>
              <a:rPr lang="ko-KR" altLang="en-US" sz="1200" dirty="0">
                <a:latin typeface="+mj-ea"/>
                <a:ea typeface="+mj-ea"/>
              </a:rPr>
              <a:t>다음</a:t>
            </a:r>
            <a:r>
              <a:rPr lang="en-US" altLang="ko-KR" sz="1200" dirty="0">
                <a:latin typeface="+mj-ea"/>
                <a:ea typeface="+mj-ea"/>
              </a:rPr>
              <a:t>]</a:t>
            </a:r>
            <a:r>
              <a:rPr lang="ko-KR" altLang="en-US" sz="1200" dirty="0">
                <a:latin typeface="+mj-ea"/>
                <a:ea typeface="+mj-ea"/>
              </a:rPr>
              <a:t>을 클릭해 설치를 진행합니다</a:t>
            </a:r>
            <a:r>
              <a:rPr lang="en-US" altLang="ko-KR" sz="1200" dirty="0">
                <a:latin typeface="+mj-ea"/>
                <a:ea typeface="+mj-ea"/>
              </a:rPr>
              <a:t>.</a:t>
            </a:r>
            <a:endParaRPr lang="ko-KR" altLang="en-US" sz="1200" dirty="0">
              <a:latin typeface="+mj-ea"/>
              <a:ea typeface="+mj-ea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5088160" y="4244702"/>
            <a:ext cx="874160" cy="25372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922200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19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sz="15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개발 환경 설정하기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1324274" y="711235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3.7 Oracle DBMS </a:t>
            </a:r>
            <a:r>
              <a:rPr lang="ko-KR" altLang="en-US" sz="28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설치하기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26165" y="1490869"/>
            <a:ext cx="85178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latin typeface="+mj-ea"/>
                <a:ea typeface="+mj-ea"/>
              </a:rPr>
              <a:t>9. </a:t>
            </a:r>
            <a:r>
              <a:rPr lang="ko-KR" altLang="en-US" sz="1200">
                <a:latin typeface="+mj-ea"/>
                <a:ea typeface="+mj-ea"/>
              </a:rPr>
              <a:t>유저 네임에는 </a:t>
            </a:r>
            <a:r>
              <a:rPr lang="en-US" altLang="ko-KR" sz="1200">
                <a:latin typeface="+mj-ea"/>
                <a:ea typeface="+mj-ea"/>
              </a:rPr>
              <a:t>system</a:t>
            </a:r>
            <a:r>
              <a:rPr lang="ko-KR" altLang="en-US" sz="1200">
                <a:latin typeface="+mj-ea"/>
                <a:ea typeface="+mj-ea"/>
              </a:rPr>
              <a:t>을</a:t>
            </a:r>
            <a:r>
              <a:rPr lang="en-US" altLang="ko-KR" sz="1200">
                <a:latin typeface="+mj-ea"/>
                <a:ea typeface="+mj-ea"/>
              </a:rPr>
              <a:t>, </a:t>
            </a:r>
            <a:r>
              <a:rPr lang="ko-KR" altLang="en-US" sz="1200">
                <a:latin typeface="+mj-ea"/>
                <a:ea typeface="+mj-ea"/>
              </a:rPr>
              <a:t>패스워드에는 설치 시 입력한 비밀번호인 </a:t>
            </a:r>
            <a:r>
              <a:rPr lang="en-US" altLang="ko-KR" sz="1200">
                <a:latin typeface="+mj-ea"/>
                <a:ea typeface="+mj-ea"/>
              </a:rPr>
              <a:t>1234</a:t>
            </a:r>
            <a:r>
              <a:rPr lang="ko-KR" altLang="en-US" sz="1200">
                <a:latin typeface="+mj-ea"/>
                <a:ea typeface="+mj-ea"/>
              </a:rPr>
              <a:t>를 입력합니다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6" name="그림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15551" y="1864898"/>
            <a:ext cx="6279161" cy="357180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직사각형 3"/>
          <p:cNvSpPr/>
          <p:nvPr/>
        </p:nvSpPr>
        <p:spPr>
          <a:xfrm>
            <a:off x="1948070" y="3051313"/>
            <a:ext cx="427382" cy="178904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746585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19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sz="15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개발 환경 설정하기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1324274" y="711235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3.7 Oracle DBMS </a:t>
            </a:r>
            <a:r>
              <a:rPr lang="ko-KR" altLang="en-US" sz="28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설치하기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24389" y="1441173"/>
            <a:ext cx="85196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latin typeface="+mj-ea"/>
                <a:ea typeface="+mj-ea"/>
              </a:rPr>
              <a:t>10. </a:t>
            </a:r>
            <a:r>
              <a:rPr lang="en-US" altLang="ko-KR" sz="1200">
                <a:latin typeface="+mj-ea"/>
                <a:ea typeface="+mj-ea"/>
              </a:rPr>
              <a:t>SQL &gt; </a:t>
            </a:r>
            <a:r>
              <a:rPr lang="ko-KR" altLang="en-US" sz="1200">
                <a:latin typeface="+mj-ea"/>
                <a:ea typeface="+mj-ea"/>
              </a:rPr>
              <a:t>뒤에 </a:t>
            </a:r>
            <a:r>
              <a:rPr lang="en-US" altLang="ko-KR" sz="1200">
                <a:latin typeface="+mj-ea"/>
                <a:ea typeface="+mj-ea"/>
              </a:rPr>
              <a:t>create user scott identified by tiger; </a:t>
            </a:r>
            <a:r>
              <a:rPr lang="ko-KR" altLang="en-US" sz="1200">
                <a:latin typeface="+mj-ea"/>
                <a:ea typeface="+mj-ea"/>
              </a:rPr>
              <a:t>명령을 입력하여 실습용 사용자 계정</a:t>
            </a:r>
            <a:r>
              <a:rPr lang="en-US" altLang="ko-KR" sz="1200">
                <a:latin typeface="+mj-ea"/>
                <a:ea typeface="+mj-ea"/>
              </a:rPr>
              <a:t> scott</a:t>
            </a:r>
            <a:r>
              <a:rPr lang="ko-KR" altLang="en-US" sz="1200">
                <a:latin typeface="+mj-ea"/>
                <a:ea typeface="+mj-ea"/>
              </a:rPr>
              <a:t>를 생성합니다</a:t>
            </a:r>
            <a:r>
              <a:rPr lang="en-US" altLang="ko-KR" sz="1200">
                <a:latin typeface="+mj-ea"/>
                <a:ea typeface="+mj-ea"/>
              </a:rPr>
              <a:t>. </a:t>
            </a:r>
          </a:p>
          <a:p>
            <a:r>
              <a:rPr lang="en-US" altLang="ko-KR" sz="1200">
                <a:latin typeface="+mj-ea"/>
                <a:ea typeface="+mj-ea"/>
              </a:rPr>
              <a:t>     </a:t>
            </a:r>
            <a:r>
              <a:rPr lang="ko-KR" altLang="en-US" sz="1200">
                <a:latin typeface="+mj-ea"/>
                <a:ea typeface="+mj-ea"/>
              </a:rPr>
              <a:t>이어서 </a:t>
            </a:r>
            <a:r>
              <a:rPr lang="en-US" altLang="ko-KR" sz="1200">
                <a:latin typeface="+mj-ea"/>
                <a:ea typeface="+mj-ea"/>
              </a:rPr>
              <a:t>grant resource, connect to scott; </a:t>
            </a:r>
            <a:r>
              <a:rPr lang="ko-KR" altLang="en-US" sz="1200">
                <a:latin typeface="+mj-ea"/>
                <a:ea typeface="+mj-ea"/>
              </a:rPr>
              <a:t>명령을 입력하여 권한을</a:t>
            </a:r>
            <a:r>
              <a:rPr lang="en-US" altLang="ko-KR" sz="1200">
                <a:latin typeface="+mj-ea"/>
                <a:ea typeface="+mj-ea"/>
              </a:rPr>
              <a:t> </a:t>
            </a:r>
            <a:r>
              <a:rPr lang="ko-KR" altLang="en-US" sz="1200">
                <a:latin typeface="+mj-ea"/>
                <a:ea typeface="+mj-ea"/>
              </a:rPr>
              <a:t>부여합니다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778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474" y="2001286"/>
            <a:ext cx="7772400" cy="313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3746585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19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sz="15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개발 환경 설정하기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1324274" y="711235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3.7 Oracle DBMS </a:t>
            </a:r>
            <a:r>
              <a:rPr lang="ko-KR" altLang="en-US" sz="28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설치하기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86409" y="1500810"/>
            <a:ext cx="85575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latin typeface="+mj-ea"/>
                <a:ea typeface="+mj-ea"/>
              </a:rPr>
              <a:t>11. </a:t>
            </a:r>
            <a:r>
              <a:rPr lang="en-US" altLang="ko-KR" sz="1200">
                <a:latin typeface="+mj-ea"/>
                <a:ea typeface="+mj-ea"/>
              </a:rPr>
              <a:t>exit </a:t>
            </a:r>
            <a:r>
              <a:rPr lang="ko-KR" altLang="en-US" sz="1200">
                <a:latin typeface="+mj-ea"/>
                <a:ea typeface="+mj-ea"/>
              </a:rPr>
              <a:t>명령을 입력하여 관리자 계정의 접속을 끊고</a:t>
            </a:r>
            <a:r>
              <a:rPr lang="en-US" altLang="ko-KR" sz="1200">
                <a:latin typeface="+mj-ea"/>
                <a:ea typeface="+mj-ea"/>
              </a:rPr>
              <a:t>, </a:t>
            </a:r>
            <a:r>
              <a:rPr lang="ko-KR" altLang="en-US" sz="1200">
                <a:latin typeface="+mj-ea"/>
                <a:ea typeface="+mj-ea"/>
              </a:rPr>
              <a:t>다시 </a:t>
            </a:r>
            <a:r>
              <a:rPr lang="en-US" altLang="ko-KR" sz="1200">
                <a:latin typeface="+mj-ea"/>
                <a:ea typeface="+mj-ea"/>
              </a:rPr>
              <a:t>sqlplus </a:t>
            </a:r>
            <a:r>
              <a:rPr lang="ko-KR" altLang="en-US" sz="1200">
                <a:latin typeface="+mj-ea"/>
                <a:ea typeface="+mj-ea"/>
              </a:rPr>
              <a:t>명령을 입력한 후 실습 계정인 </a:t>
            </a:r>
            <a:r>
              <a:rPr lang="en-US" altLang="ko-KR" sz="1200">
                <a:latin typeface="+mj-ea"/>
                <a:ea typeface="+mj-ea"/>
              </a:rPr>
              <a:t>scott </a:t>
            </a:r>
            <a:r>
              <a:rPr lang="ko-KR" altLang="en-US" sz="1200">
                <a:latin typeface="+mj-ea"/>
                <a:ea typeface="+mj-ea"/>
              </a:rPr>
              <a:t>계정으로 </a:t>
            </a:r>
            <a:endParaRPr lang="en-US" altLang="ko-KR" sz="1200">
              <a:latin typeface="+mj-ea"/>
              <a:ea typeface="+mj-ea"/>
            </a:endParaRPr>
          </a:p>
          <a:p>
            <a:r>
              <a:rPr lang="en-US" altLang="ko-KR" sz="1200">
                <a:latin typeface="+mj-ea"/>
                <a:ea typeface="+mj-ea"/>
              </a:rPr>
              <a:t>     </a:t>
            </a:r>
            <a:r>
              <a:rPr lang="ko-KR" altLang="en-US" sz="1200">
                <a:latin typeface="+mj-ea"/>
                <a:ea typeface="+mj-ea"/>
              </a:rPr>
              <a:t>접속을 시도합니다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788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1585" y="1962475"/>
            <a:ext cx="6646173" cy="42578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3746585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19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sz="15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개발 환경 설정하기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1324274" y="711235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3.7 Oracle DBMS </a:t>
            </a:r>
            <a:r>
              <a:rPr lang="ko-KR" altLang="en-US" sz="28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설치하기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05119" y="1959543"/>
            <a:ext cx="76431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+mj-ea"/>
                <a:ea typeface="+mj-ea"/>
              </a:rPr>
              <a:t>1. </a:t>
            </a:r>
            <a:r>
              <a:rPr lang="ko-KR" altLang="en-US" sz="1200">
                <a:latin typeface="+mj-ea"/>
                <a:ea typeface="+mj-ea"/>
              </a:rPr>
              <a:t>윈도 탐색기에서 내 </a:t>
            </a:r>
            <a:r>
              <a:rPr lang="en-US" altLang="ko-KR" sz="1200">
                <a:latin typeface="+mj-ea"/>
                <a:ea typeface="+mj-ea"/>
              </a:rPr>
              <a:t>PC</a:t>
            </a:r>
            <a:r>
              <a:rPr lang="ko-KR" altLang="en-US" sz="1200">
                <a:latin typeface="+mj-ea"/>
                <a:ea typeface="+mj-ea"/>
              </a:rPr>
              <a:t>를 마우스 오른쪽 버튼으로 클릭한 후 관리를 선택합니다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3A00F7-0D08-4AD4-BEF5-97E9DC68EF6B}"/>
              </a:ext>
            </a:extLst>
          </p:cNvPr>
          <p:cNvSpPr txBox="1"/>
          <p:nvPr/>
        </p:nvSpPr>
        <p:spPr>
          <a:xfrm>
            <a:off x="395787" y="1409121"/>
            <a:ext cx="8039113" cy="4554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r>
              <a:rPr lang="ko-KR" altLang="en-US" spc="-10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오라클 </a:t>
            </a:r>
            <a:r>
              <a:rPr lang="en-US" altLang="ko-KR" spc="-10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DBMS </a:t>
            </a:r>
            <a:r>
              <a:rPr lang="ko-KR" altLang="en-US" spc="-10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수동 실행  설정하기</a:t>
            </a:r>
            <a:endParaRPr lang="en-US" altLang="ko-KR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8" name="그림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05231" y="2377729"/>
            <a:ext cx="3800475" cy="26193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직사각형 2"/>
          <p:cNvSpPr/>
          <p:nvPr/>
        </p:nvSpPr>
        <p:spPr>
          <a:xfrm>
            <a:off x="1997765" y="3687416"/>
            <a:ext cx="1073426" cy="198784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3168806" y="4094920"/>
            <a:ext cx="1073426" cy="198784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746585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19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sz="15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개발 환경 설정하기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1324274" y="711235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3.7 Oracle DBMS </a:t>
            </a:r>
            <a:r>
              <a:rPr lang="ko-KR" altLang="en-US" sz="28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설치하기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02125" y="1471639"/>
            <a:ext cx="62037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+mj-ea"/>
                <a:ea typeface="+mj-ea"/>
              </a:rPr>
              <a:t>2. </a:t>
            </a:r>
            <a:r>
              <a:rPr lang="ko-KR" altLang="en-US" sz="1200">
                <a:latin typeface="+mj-ea"/>
                <a:ea typeface="+mj-ea"/>
              </a:rPr>
              <a:t>서비스 및 응용프로그램 </a:t>
            </a:r>
            <a:r>
              <a:rPr lang="en-US" altLang="ko-KR" sz="1200">
                <a:latin typeface="+mj-ea"/>
                <a:ea typeface="+mj-ea"/>
              </a:rPr>
              <a:t>&gt; </a:t>
            </a:r>
            <a:r>
              <a:rPr lang="ko-KR" altLang="en-US" sz="1200">
                <a:latin typeface="+mj-ea"/>
                <a:ea typeface="+mj-ea"/>
              </a:rPr>
              <a:t>서비스를 클릭합니다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6" name="그림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24274" y="1748638"/>
            <a:ext cx="5486400" cy="393954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직사각형 3"/>
          <p:cNvSpPr/>
          <p:nvPr/>
        </p:nvSpPr>
        <p:spPr>
          <a:xfrm>
            <a:off x="1540565" y="3329609"/>
            <a:ext cx="506896" cy="99391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746585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19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sz="15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개발 환경 설정하기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1324274" y="711235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3.7 Oracle DBMS </a:t>
            </a:r>
            <a:r>
              <a:rPr lang="ko-KR" altLang="en-US" sz="28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설치하기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05119" y="1590261"/>
            <a:ext cx="83009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j-ea"/>
                <a:ea typeface="+mj-ea"/>
              </a:rPr>
              <a:t>3. </a:t>
            </a:r>
            <a:r>
              <a:rPr lang="en-US" altLang="ko-KR" sz="1200" dirty="0" err="1">
                <a:latin typeface="+mj-ea"/>
                <a:ea typeface="+mj-ea"/>
              </a:rPr>
              <a:t>OracleServiceXE</a:t>
            </a:r>
            <a:r>
              <a:rPr lang="ko-KR" altLang="en-US" sz="1200" dirty="0">
                <a:latin typeface="+mj-ea"/>
                <a:ea typeface="+mj-ea"/>
              </a:rPr>
              <a:t>와 </a:t>
            </a:r>
            <a:r>
              <a:rPr lang="en-US" altLang="ko-KR" sz="1200" dirty="0" err="1">
                <a:latin typeface="+mj-ea"/>
                <a:ea typeface="+mj-ea"/>
              </a:rPr>
              <a:t>OracleXTNSListner</a:t>
            </a:r>
            <a:r>
              <a:rPr lang="en-US" altLang="ko-KR" sz="1200" dirty="0">
                <a:latin typeface="+mj-ea"/>
                <a:ea typeface="+mj-ea"/>
              </a:rPr>
              <a:t> </a:t>
            </a:r>
            <a:r>
              <a:rPr lang="ko-KR" altLang="en-US" sz="1200" dirty="0">
                <a:latin typeface="+mj-ea"/>
                <a:ea typeface="+mj-ea"/>
              </a:rPr>
              <a:t>상태를 보면 ‘자동’으로 설정되어 있습니다</a:t>
            </a:r>
            <a:r>
              <a:rPr lang="en-US" altLang="ko-KR" sz="1200" dirty="0">
                <a:latin typeface="+mj-ea"/>
                <a:ea typeface="+mj-ea"/>
              </a:rPr>
              <a:t>. </a:t>
            </a:r>
            <a:r>
              <a:rPr lang="ko-KR" altLang="en-US" sz="1200" dirty="0">
                <a:latin typeface="+mj-ea"/>
                <a:ea typeface="+mj-ea"/>
              </a:rPr>
              <a:t>이를 더블클릭해서 모두</a:t>
            </a:r>
            <a:endParaRPr lang="en-US" altLang="ko-KR" sz="1200" dirty="0">
              <a:latin typeface="+mj-ea"/>
              <a:ea typeface="+mj-ea"/>
            </a:endParaRPr>
          </a:p>
          <a:p>
            <a:r>
              <a:rPr lang="en-US" altLang="ko-KR" sz="1200" dirty="0">
                <a:latin typeface="+mj-ea"/>
                <a:ea typeface="+mj-ea"/>
              </a:rPr>
              <a:t>  </a:t>
            </a:r>
            <a:r>
              <a:rPr lang="ko-KR" altLang="en-US" sz="1200" dirty="0">
                <a:latin typeface="+mj-ea"/>
                <a:ea typeface="+mj-ea"/>
              </a:rPr>
              <a:t> ‘수동’으로 바꿔줍니다</a:t>
            </a:r>
            <a:r>
              <a:rPr lang="en-US" altLang="ko-KR" sz="1200" dirty="0">
                <a:latin typeface="+mj-ea"/>
                <a:ea typeface="+mj-ea"/>
              </a:rPr>
              <a:t>.</a:t>
            </a:r>
            <a:endParaRPr lang="ko-KR" altLang="en-US" sz="1200" dirty="0">
              <a:latin typeface="+mj-ea"/>
              <a:ea typeface="+mj-ea"/>
            </a:endParaRPr>
          </a:p>
        </p:txBody>
      </p:sp>
      <p:pic>
        <p:nvPicPr>
          <p:cNvPr id="6" name="그림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24274" y="2129886"/>
            <a:ext cx="6400800" cy="410194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직사각형 3"/>
          <p:cNvSpPr/>
          <p:nvPr/>
        </p:nvSpPr>
        <p:spPr>
          <a:xfrm>
            <a:off x="3399183" y="4055165"/>
            <a:ext cx="1125491" cy="12569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746585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19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sz="15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개발 환경 설정하기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1324274" y="711235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3.7 Oracle DBMS </a:t>
            </a:r>
            <a:r>
              <a:rPr lang="ko-KR" altLang="en-US" sz="28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설치하기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5" name="그림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47218" y="1767771"/>
            <a:ext cx="3415652" cy="35397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직사각형 2"/>
          <p:cNvSpPr/>
          <p:nvPr/>
        </p:nvSpPr>
        <p:spPr>
          <a:xfrm>
            <a:off x="3508513" y="3319670"/>
            <a:ext cx="616226" cy="21796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998582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19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sz="15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개발 환경 설정하기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1324274" y="711235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3.7 Oracle DBMS </a:t>
            </a:r>
            <a:r>
              <a:rPr lang="ko-KR" altLang="en-US" sz="28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설치하기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5" name="그림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63591" y="1600283"/>
            <a:ext cx="3330313" cy="391593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직사각형 2"/>
          <p:cNvSpPr/>
          <p:nvPr/>
        </p:nvSpPr>
        <p:spPr>
          <a:xfrm>
            <a:off x="3478696" y="3349487"/>
            <a:ext cx="427382" cy="20876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998582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19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sz="15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개발 환경 설정하기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1324274" y="711235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3.8 SQL Developer </a:t>
            </a:r>
            <a:r>
              <a:rPr lang="ko-KR" altLang="en-US" sz="28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설치하기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05119" y="1639957"/>
            <a:ext cx="78536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+mj-ea"/>
                <a:ea typeface="+mj-ea"/>
              </a:rPr>
              <a:t>1. </a:t>
            </a:r>
            <a:r>
              <a:rPr lang="ko-KR" altLang="en-US" sz="1200" dirty="0">
                <a:latin typeface="+mj-ea"/>
                <a:ea typeface="+mj-ea"/>
              </a:rPr>
              <a:t>다음 링크에 접속한 후 스크롤을 내려 화면 아래쪽에 있는 </a:t>
            </a:r>
            <a:r>
              <a:rPr lang="en-US" altLang="ko-KR" sz="1200" dirty="0">
                <a:latin typeface="+mj-ea"/>
                <a:ea typeface="+mj-ea"/>
              </a:rPr>
              <a:t>Previous Version</a:t>
            </a:r>
            <a:r>
              <a:rPr lang="ko-KR" altLang="en-US" sz="1200" dirty="0">
                <a:latin typeface="+mj-ea"/>
                <a:ea typeface="+mj-ea"/>
              </a:rPr>
              <a:t>을 클릭합니다</a:t>
            </a:r>
            <a:r>
              <a:rPr lang="en-US" altLang="ko-KR" sz="1200" dirty="0">
                <a:latin typeface="+mj-ea"/>
                <a:ea typeface="+mj-ea"/>
              </a:rPr>
              <a:t>.</a:t>
            </a:r>
          </a:p>
        </p:txBody>
      </p:sp>
      <p:pic>
        <p:nvPicPr>
          <p:cNvPr id="6" name="그림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74409" y="2771474"/>
            <a:ext cx="5731510" cy="214376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직사각형 3"/>
          <p:cNvSpPr/>
          <p:nvPr/>
        </p:nvSpPr>
        <p:spPr>
          <a:xfrm>
            <a:off x="2448724" y="3734023"/>
            <a:ext cx="944218" cy="218661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893135" y="1853158"/>
            <a:ext cx="70174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100" b="1" dirty="0">
                <a:solidFill>
                  <a:srgbClr val="FF0000"/>
                </a:solidFill>
                <a:latin typeface="+mj-ea"/>
                <a:ea typeface="+mj-ea"/>
              </a:rPr>
              <a:t>https://www.oracle.com/technetwork/developer-tools/sql-developer/downloads/index.html</a:t>
            </a:r>
            <a:endParaRPr lang="ko-KR" altLang="en-US" sz="1100" b="1" dirty="0">
              <a:solidFill>
                <a:srgbClr val="FF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88998582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19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sz="15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개발 환경 설정하기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1324274" y="711235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3.8 SQL Developer </a:t>
            </a:r>
            <a:r>
              <a:rPr lang="ko-KR" altLang="en-US" sz="28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설치하기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08377" y="1392776"/>
            <a:ext cx="80325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latin typeface="+mj-ea"/>
                <a:ea typeface="+mj-ea"/>
              </a:rPr>
              <a:t>2. </a:t>
            </a:r>
            <a:r>
              <a:rPr lang="ko-KR" altLang="en-US" sz="1200">
                <a:latin typeface="+mj-ea"/>
                <a:ea typeface="+mj-ea"/>
              </a:rPr>
              <a:t>라이선스 사용에 동의한 후 자신의 운영체제에 맞는 </a:t>
            </a:r>
            <a:r>
              <a:rPr lang="en-US" altLang="ko-KR" sz="1200">
                <a:latin typeface="+mj-ea"/>
                <a:ea typeface="+mj-ea"/>
              </a:rPr>
              <a:t>Oracle SQL Developer</a:t>
            </a:r>
            <a:r>
              <a:rPr lang="ko-KR" altLang="en-US" sz="1200">
                <a:latin typeface="+mj-ea"/>
                <a:ea typeface="+mj-ea"/>
              </a:rPr>
              <a:t>를 선택해 </a:t>
            </a:r>
            <a:r>
              <a:rPr lang="en-US" altLang="ko-KR" sz="1200">
                <a:latin typeface="+mj-ea"/>
                <a:ea typeface="+mj-ea"/>
              </a:rPr>
              <a:t> </a:t>
            </a:r>
            <a:r>
              <a:rPr lang="ko-KR" altLang="en-US" sz="1200">
                <a:latin typeface="+mj-ea"/>
                <a:ea typeface="+mj-ea"/>
              </a:rPr>
              <a:t>다운로드합니다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6" name="그림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24274" y="2057565"/>
            <a:ext cx="5731510" cy="238506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직사각형 3"/>
          <p:cNvSpPr/>
          <p:nvPr/>
        </p:nvSpPr>
        <p:spPr>
          <a:xfrm>
            <a:off x="6013174" y="3250095"/>
            <a:ext cx="775252" cy="168966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72771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19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sz="15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개발 환경 설정하기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1324274" y="711235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3.1 JDK 10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설치하기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45419" y="1426121"/>
            <a:ext cx="68796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latin typeface="+mj-ea"/>
                <a:ea typeface="+mj-ea"/>
              </a:rPr>
              <a:t>7. </a:t>
            </a:r>
            <a:r>
              <a:rPr lang="ko-KR" altLang="en-US" sz="1200">
                <a:latin typeface="+mj-ea"/>
                <a:ea typeface="+mj-ea"/>
              </a:rPr>
              <a:t>설치가 완료되면 </a:t>
            </a:r>
            <a:r>
              <a:rPr lang="en-US" altLang="ko-KR" sz="1200">
                <a:latin typeface="+mj-ea"/>
                <a:ea typeface="+mj-ea"/>
              </a:rPr>
              <a:t>Close</a:t>
            </a:r>
            <a:r>
              <a:rPr lang="ko-KR" altLang="en-US" sz="1200">
                <a:latin typeface="+mj-ea"/>
                <a:ea typeface="+mj-ea"/>
              </a:rPr>
              <a:t>를 클릭해 설치를 종료합니다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6" name="그림 5" descr="C:\Users\김윤지\AppData\Local\Microsoft\Windows\INetCache\Content.Word\1-14-3-8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501" y="1852207"/>
            <a:ext cx="4761865" cy="36233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4" name="직사각형 3"/>
          <p:cNvSpPr/>
          <p:nvPr/>
        </p:nvSpPr>
        <p:spPr>
          <a:xfrm>
            <a:off x="4661452" y="5158408"/>
            <a:ext cx="924339" cy="23853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772755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19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sz="15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개발 환경 설정하기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1324274" y="711235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3.8 SQL Developer </a:t>
            </a:r>
            <a:r>
              <a:rPr lang="ko-KR" altLang="en-US" sz="28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설치하기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35495" y="1409122"/>
            <a:ext cx="83091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latin typeface="+mj-ea"/>
                <a:ea typeface="+mj-ea"/>
              </a:rPr>
              <a:t>3. </a:t>
            </a:r>
            <a:r>
              <a:rPr lang="ko-KR" altLang="en-US" sz="1200">
                <a:latin typeface="+mj-ea"/>
                <a:ea typeface="+mj-ea"/>
              </a:rPr>
              <a:t>오라클 </a:t>
            </a:r>
            <a:r>
              <a:rPr lang="en-US" altLang="ko-KR" sz="1200">
                <a:latin typeface="+mj-ea"/>
                <a:ea typeface="+mj-ea"/>
              </a:rPr>
              <a:t>SQL Developer</a:t>
            </a:r>
            <a:r>
              <a:rPr lang="ko-KR" altLang="en-US" sz="1200">
                <a:latin typeface="+mj-ea"/>
                <a:ea typeface="+mj-ea"/>
              </a:rPr>
              <a:t>는 별도의 설치 과정 없이 압축을 풀면 바로 설치가 진행됩니다</a:t>
            </a:r>
            <a:r>
              <a:rPr lang="en-US" altLang="ko-KR" sz="1200">
                <a:latin typeface="+mj-ea"/>
                <a:ea typeface="+mj-ea"/>
              </a:rPr>
              <a:t>. </a:t>
            </a:r>
            <a:r>
              <a:rPr lang="ko-KR" altLang="en-US" sz="1200">
                <a:latin typeface="+mj-ea"/>
                <a:ea typeface="+mj-ea"/>
              </a:rPr>
              <a:t>다운로드한 파일이 있는</a:t>
            </a:r>
            <a:endParaRPr lang="en-US" altLang="ko-KR" sz="1200">
              <a:latin typeface="+mj-ea"/>
              <a:ea typeface="+mj-ea"/>
            </a:endParaRPr>
          </a:p>
          <a:p>
            <a:r>
              <a:rPr lang="en-US" altLang="ko-KR" sz="1200">
                <a:latin typeface="+mj-ea"/>
                <a:ea typeface="+mj-ea"/>
              </a:rPr>
              <a:t>   </a:t>
            </a:r>
            <a:r>
              <a:rPr lang="ko-KR" altLang="en-US" sz="1200">
                <a:latin typeface="+mj-ea"/>
                <a:ea typeface="+mj-ea"/>
              </a:rPr>
              <a:t>폴더를 열고 압축을 푼 후 실행 파일을 더블클릭합니다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6" name="그림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01418" y="2081743"/>
            <a:ext cx="5943600" cy="41897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직사각형 3"/>
          <p:cNvSpPr/>
          <p:nvPr/>
        </p:nvSpPr>
        <p:spPr>
          <a:xfrm>
            <a:off x="2087217" y="2922104"/>
            <a:ext cx="1759226" cy="22860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3975652" y="5198165"/>
            <a:ext cx="636105" cy="65598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727715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19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sz="15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개발 환경 설정하기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1324274" y="711235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3.8 SQL Developer </a:t>
            </a:r>
            <a:r>
              <a:rPr lang="ko-KR" altLang="en-US" sz="28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설치하기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25556" y="1402065"/>
            <a:ext cx="79811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latin typeface="+mj-ea"/>
                <a:ea typeface="+mj-ea"/>
              </a:rPr>
              <a:t>4. </a:t>
            </a:r>
            <a:r>
              <a:rPr lang="en-US" altLang="ko-KR" sz="1200">
                <a:latin typeface="+mj-ea"/>
                <a:ea typeface="+mj-ea"/>
              </a:rPr>
              <a:t>SQL Developer</a:t>
            </a:r>
            <a:r>
              <a:rPr lang="ko-KR" altLang="en-US" sz="1200">
                <a:latin typeface="+mj-ea"/>
                <a:ea typeface="+mj-ea"/>
              </a:rPr>
              <a:t>가 실행되면서 </a:t>
            </a:r>
            <a:r>
              <a:rPr lang="en-US" altLang="ko-KR" sz="1200">
                <a:latin typeface="+mj-ea"/>
                <a:ea typeface="+mj-ea"/>
              </a:rPr>
              <a:t>SQL Developer</a:t>
            </a:r>
            <a:r>
              <a:rPr lang="ko-KR" altLang="en-US" sz="1200">
                <a:latin typeface="+mj-ea"/>
                <a:ea typeface="+mj-ea"/>
              </a:rPr>
              <a:t>의 웰컴 페이지가 나타납니다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6" name="그림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24274" y="1904544"/>
            <a:ext cx="5943600" cy="334708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5727715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19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sz="15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개발 환경 설정하기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1324274" y="711235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3.8 SQL Developer </a:t>
            </a:r>
            <a:r>
              <a:rPr lang="ko-KR" altLang="en-US" sz="28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설치하기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03902" y="1372897"/>
            <a:ext cx="72199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latin typeface="+mj-ea"/>
                <a:ea typeface="+mj-ea"/>
              </a:rPr>
              <a:t>5. </a:t>
            </a:r>
            <a:r>
              <a:rPr lang="ko-KR" altLang="en-US" sz="1200">
                <a:latin typeface="+mj-ea"/>
                <a:ea typeface="+mj-ea"/>
              </a:rPr>
              <a:t>왼쪽에 있는 연결아이콘을 클릭합니다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6" name="그림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33342" y="1778689"/>
            <a:ext cx="4229100" cy="40957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직사각형 3"/>
          <p:cNvSpPr/>
          <p:nvPr/>
        </p:nvSpPr>
        <p:spPr>
          <a:xfrm>
            <a:off x="1933342" y="2902225"/>
            <a:ext cx="404724" cy="19878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727715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19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sz="15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개발 환경 설정하기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1324274" y="711235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3.8 SQL Developer </a:t>
            </a:r>
            <a:r>
              <a:rPr lang="ko-KR" altLang="en-US" sz="28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설치하기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83809" y="1490869"/>
            <a:ext cx="78817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+mj-ea"/>
                <a:ea typeface="+mj-ea"/>
              </a:rPr>
              <a:t>6. system </a:t>
            </a:r>
            <a:r>
              <a:rPr lang="ko-KR" altLang="en-US" sz="1200">
                <a:latin typeface="+mj-ea"/>
                <a:ea typeface="+mj-ea"/>
              </a:rPr>
              <a:t>관리자로 접속하여 만든 계정 정보를 입력한 후 테스트를 클릭해 상태가 성공이면 접속을 클릭합니다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62319" y="5620697"/>
            <a:ext cx="7923264" cy="93871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100">
                <a:latin typeface="+mj-ea"/>
                <a:ea typeface="+mj-ea"/>
              </a:rPr>
              <a:t>접속 이름</a:t>
            </a:r>
            <a:r>
              <a:rPr lang="en-US" altLang="ko-KR" sz="1100">
                <a:latin typeface="+mj-ea"/>
                <a:ea typeface="+mj-ea"/>
              </a:rPr>
              <a:t>: </a:t>
            </a:r>
            <a:r>
              <a:rPr lang="ko-KR" altLang="en-US" sz="1100">
                <a:latin typeface="+mj-ea"/>
                <a:ea typeface="+mj-ea"/>
              </a:rPr>
              <a:t>어떤 작업으로 접속하는지 쉽게 알 수 있게 명칭을 지정합니다</a:t>
            </a:r>
            <a:r>
              <a:rPr lang="en-US" altLang="ko-KR" sz="1100">
                <a:latin typeface="+mj-ea"/>
                <a:ea typeface="+mj-ea"/>
              </a:rPr>
              <a:t>.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100">
                <a:latin typeface="+mj-ea"/>
                <a:ea typeface="+mj-ea"/>
              </a:rPr>
              <a:t>사용자 이름</a:t>
            </a:r>
            <a:r>
              <a:rPr lang="en-US" altLang="ko-KR" sz="1100">
                <a:latin typeface="+mj-ea"/>
                <a:ea typeface="+mj-ea"/>
              </a:rPr>
              <a:t>: </a:t>
            </a:r>
            <a:r>
              <a:rPr lang="ko-KR" altLang="en-US" sz="1100">
                <a:latin typeface="+mj-ea"/>
                <a:ea typeface="+mj-ea"/>
              </a:rPr>
              <a:t>실습 계정을 입력합니다</a:t>
            </a:r>
            <a:r>
              <a:rPr lang="en-US" altLang="ko-KR" sz="1100">
                <a:latin typeface="+mj-ea"/>
                <a:ea typeface="+mj-ea"/>
              </a:rPr>
              <a:t>.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100">
                <a:latin typeface="+mj-ea"/>
                <a:ea typeface="+mj-ea"/>
              </a:rPr>
              <a:t>비밀번호</a:t>
            </a:r>
            <a:r>
              <a:rPr lang="en-US" altLang="ko-KR" sz="1100">
                <a:latin typeface="+mj-ea"/>
                <a:ea typeface="+mj-ea"/>
              </a:rPr>
              <a:t>: </a:t>
            </a:r>
            <a:r>
              <a:rPr lang="ko-KR" altLang="en-US" sz="1100">
                <a:latin typeface="+mj-ea"/>
                <a:ea typeface="+mj-ea"/>
              </a:rPr>
              <a:t>실습 계정 생성 시 지정한 비밀번호를 입력합니다</a:t>
            </a:r>
            <a:r>
              <a:rPr lang="en-US" altLang="ko-KR" sz="1100">
                <a:latin typeface="+mj-ea"/>
                <a:ea typeface="+mj-ea"/>
              </a:rPr>
              <a:t>.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100">
                <a:latin typeface="+mj-ea"/>
                <a:ea typeface="+mj-ea"/>
              </a:rPr>
              <a:t>호스트 이름</a:t>
            </a:r>
            <a:r>
              <a:rPr lang="en-US" altLang="ko-KR" sz="1100">
                <a:latin typeface="+mj-ea"/>
                <a:ea typeface="+mj-ea"/>
              </a:rPr>
              <a:t>: </a:t>
            </a:r>
            <a:r>
              <a:rPr lang="ko-KR" altLang="en-US" sz="1100">
                <a:latin typeface="+mj-ea"/>
                <a:ea typeface="+mj-ea"/>
              </a:rPr>
              <a:t>오라클이 설치된 주소를 입력합니다</a:t>
            </a:r>
            <a:r>
              <a:rPr lang="en-US" altLang="ko-KR" sz="1100">
                <a:latin typeface="+mj-ea"/>
                <a:ea typeface="+mj-ea"/>
              </a:rPr>
              <a:t>. </a:t>
            </a:r>
            <a:r>
              <a:rPr lang="ko-KR" altLang="en-US" sz="1100">
                <a:latin typeface="+mj-ea"/>
                <a:ea typeface="+mj-ea"/>
              </a:rPr>
              <a:t>이 책은 설치한 위치가 로컬 </a:t>
            </a:r>
            <a:r>
              <a:rPr lang="en-US" altLang="ko-KR" sz="1100">
                <a:latin typeface="+mj-ea"/>
                <a:ea typeface="+mj-ea"/>
              </a:rPr>
              <a:t>PC</a:t>
            </a:r>
            <a:r>
              <a:rPr lang="ko-KR" altLang="en-US" sz="1100">
                <a:latin typeface="+mj-ea"/>
                <a:ea typeface="+mj-ea"/>
              </a:rPr>
              <a:t>이므로 </a:t>
            </a:r>
            <a:r>
              <a:rPr lang="en-US" altLang="ko-KR" sz="1100">
                <a:latin typeface="+mj-ea"/>
                <a:ea typeface="+mj-ea"/>
              </a:rPr>
              <a:t>localhost</a:t>
            </a:r>
            <a:r>
              <a:rPr lang="ko-KR" altLang="en-US" sz="1100">
                <a:latin typeface="+mj-ea"/>
                <a:ea typeface="+mj-ea"/>
              </a:rPr>
              <a:t>입니다</a:t>
            </a:r>
            <a:r>
              <a:rPr lang="en-US" altLang="ko-KR" sz="1100">
                <a:latin typeface="+mj-ea"/>
                <a:ea typeface="+mj-ea"/>
              </a:rPr>
              <a:t>.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100">
                <a:latin typeface="+mj-ea"/>
                <a:ea typeface="+mj-ea"/>
              </a:rPr>
              <a:t>SID: </a:t>
            </a:r>
            <a:r>
              <a:rPr lang="ko-KR" altLang="en-US" sz="1100">
                <a:latin typeface="+mj-ea"/>
                <a:ea typeface="+mj-ea"/>
              </a:rPr>
              <a:t>오라클 실행 시 인스턴스 이름을 의미합니다</a:t>
            </a:r>
            <a:r>
              <a:rPr lang="en-US" altLang="ko-KR" sz="1100">
                <a:latin typeface="+mj-ea"/>
                <a:ea typeface="+mj-ea"/>
              </a:rPr>
              <a:t>.11g express</a:t>
            </a:r>
            <a:r>
              <a:rPr lang="ko-KR" altLang="en-US" sz="1100">
                <a:latin typeface="+mj-ea"/>
                <a:ea typeface="+mj-ea"/>
              </a:rPr>
              <a:t>는 </a:t>
            </a:r>
            <a:r>
              <a:rPr lang="en-US" altLang="ko-KR" sz="1100">
                <a:latin typeface="+mj-ea"/>
                <a:ea typeface="+mj-ea"/>
              </a:rPr>
              <a:t>xe</a:t>
            </a:r>
            <a:r>
              <a:rPr lang="ko-KR" altLang="en-US" sz="1100">
                <a:latin typeface="+mj-ea"/>
                <a:ea typeface="+mj-ea"/>
              </a:rPr>
              <a:t>로 설정되어 있습니다</a:t>
            </a:r>
            <a:r>
              <a:rPr lang="en-US" altLang="ko-KR" sz="1100">
                <a:latin typeface="+mj-ea"/>
                <a:ea typeface="+mj-ea"/>
              </a:rPr>
              <a:t>.</a:t>
            </a:r>
            <a:endParaRPr lang="ko-KR" altLang="en-US" sz="1100">
              <a:latin typeface="+mj-ea"/>
              <a:ea typeface="+mj-ea"/>
            </a:endParaRPr>
          </a:p>
        </p:txBody>
      </p:sp>
      <p:pic>
        <p:nvPicPr>
          <p:cNvPr id="7" name="그림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62878" y="1936971"/>
            <a:ext cx="5943600" cy="296418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직사각형 4"/>
          <p:cNvSpPr/>
          <p:nvPr/>
        </p:nvSpPr>
        <p:spPr>
          <a:xfrm>
            <a:off x="4363278" y="4671391"/>
            <a:ext cx="874644" cy="22976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727715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19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sz="15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개발 환경 설정하기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1324274" y="711235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3.8 SQL Developer </a:t>
            </a:r>
            <a:r>
              <a:rPr lang="ko-KR" altLang="en-US" sz="28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설치하기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55982" y="1521335"/>
            <a:ext cx="80208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+mj-ea"/>
                <a:ea typeface="+mj-ea"/>
              </a:rPr>
              <a:t>7. </a:t>
            </a:r>
            <a:r>
              <a:rPr lang="ko-KR" altLang="en-US" sz="1200" dirty="0">
                <a:latin typeface="+mj-ea"/>
                <a:ea typeface="+mj-ea"/>
              </a:rPr>
              <a:t>오라클과 연결되면 </a:t>
            </a:r>
            <a:r>
              <a:rPr lang="en-US" altLang="ko-KR" sz="1200" dirty="0">
                <a:latin typeface="+mj-ea"/>
                <a:ea typeface="+mj-ea"/>
              </a:rPr>
              <a:t>SQL</a:t>
            </a:r>
            <a:r>
              <a:rPr lang="ko-KR" altLang="en-US" sz="1200" dirty="0">
                <a:latin typeface="+mj-ea"/>
                <a:ea typeface="+mj-ea"/>
              </a:rPr>
              <a:t>문을 입력하는 워크시트가 생성됩니다</a:t>
            </a:r>
            <a:r>
              <a:rPr lang="en-US" altLang="ko-KR" sz="1200" dirty="0">
                <a:latin typeface="+mj-ea"/>
                <a:ea typeface="+mj-ea"/>
              </a:rPr>
              <a:t>.</a:t>
            </a:r>
            <a:endParaRPr lang="ko-KR" altLang="en-US" sz="1200" dirty="0">
              <a:latin typeface="+mj-ea"/>
              <a:ea typeface="+mj-ea"/>
            </a:endParaRPr>
          </a:p>
        </p:txBody>
      </p:sp>
      <p:pic>
        <p:nvPicPr>
          <p:cNvPr id="6" name="그림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62319" y="2028825"/>
            <a:ext cx="5943600" cy="325755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5727715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19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sz="15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개발 환경 설정하기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1324274" y="711235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3.9 exERD </a:t>
            </a:r>
            <a:r>
              <a:rPr lang="ko-KR" altLang="en-US" sz="28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설치하기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95738" y="1470991"/>
            <a:ext cx="82196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+mj-ea"/>
                <a:ea typeface="+mj-ea"/>
              </a:rPr>
              <a:t>1. </a:t>
            </a:r>
            <a:r>
              <a:rPr lang="ko-KR" altLang="en-US" sz="1200" dirty="0">
                <a:latin typeface="+mj-ea"/>
                <a:ea typeface="+mj-ea"/>
              </a:rPr>
              <a:t>이클립스 상단 메뉴의 </a:t>
            </a:r>
            <a:r>
              <a:rPr lang="en-US" altLang="ko-KR" sz="1200" dirty="0">
                <a:latin typeface="+mj-ea"/>
                <a:ea typeface="+mj-ea"/>
              </a:rPr>
              <a:t>Help &gt; Install New Software...</a:t>
            </a:r>
            <a:r>
              <a:rPr lang="ko-KR" altLang="en-US" sz="1200" dirty="0">
                <a:latin typeface="+mj-ea"/>
                <a:ea typeface="+mj-ea"/>
              </a:rPr>
              <a:t>를 선택합니다</a:t>
            </a:r>
            <a:r>
              <a:rPr lang="en-US" altLang="ko-KR" sz="1200" dirty="0">
                <a:latin typeface="+mj-ea"/>
                <a:ea typeface="+mj-ea"/>
              </a:rPr>
              <a:t>.</a:t>
            </a:r>
            <a:endParaRPr lang="ko-KR" altLang="en-US" sz="1200" dirty="0">
              <a:latin typeface="+mj-ea"/>
              <a:ea typeface="+mj-ea"/>
            </a:endParaRPr>
          </a:p>
        </p:txBody>
      </p:sp>
      <p:pic>
        <p:nvPicPr>
          <p:cNvPr id="6" name="그림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23121" y="1931711"/>
            <a:ext cx="5943600" cy="40481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직사각형 3"/>
          <p:cNvSpPr/>
          <p:nvPr/>
        </p:nvSpPr>
        <p:spPr>
          <a:xfrm>
            <a:off x="3945835" y="2126974"/>
            <a:ext cx="357808" cy="149086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3945835" y="4929809"/>
            <a:ext cx="1421295" cy="178904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29974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19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sz="15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개발 환경 설정하기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1324274" y="711235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3.9 exERD </a:t>
            </a:r>
            <a:r>
              <a:rPr lang="ko-KR" altLang="en-US" sz="28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설치하기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38474" y="1490872"/>
            <a:ext cx="7772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latin typeface="+mj-ea"/>
                <a:ea typeface="+mj-ea"/>
              </a:rPr>
              <a:t>2. </a:t>
            </a:r>
            <a:r>
              <a:rPr lang="ko-KR" altLang="en-US" sz="1200">
                <a:latin typeface="+mj-ea"/>
                <a:ea typeface="+mj-ea"/>
              </a:rPr>
              <a:t>주소를 추가하기 위해 </a:t>
            </a:r>
            <a:r>
              <a:rPr lang="en-US" altLang="ko-KR" sz="1200">
                <a:latin typeface="+mj-ea"/>
                <a:ea typeface="+mj-ea"/>
              </a:rPr>
              <a:t>Add...</a:t>
            </a:r>
            <a:r>
              <a:rPr lang="ko-KR" altLang="en-US" sz="1200">
                <a:latin typeface="+mj-ea"/>
                <a:ea typeface="+mj-ea"/>
              </a:rPr>
              <a:t>를 클릭합니다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6" name="그림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40006" y="1926896"/>
            <a:ext cx="5943600" cy="28352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직사각형 2"/>
          <p:cNvSpPr/>
          <p:nvPr/>
        </p:nvSpPr>
        <p:spPr>
          <a:xfrm>
            <a:off x="6558049" y="2718369"/>
            <a:ext cx="634328" cy="159026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29974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31641"/>
            <a:ext cx="6400800" cy="419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sz="15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개발 환경 설정하기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1324274" y="711235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3.9 exERD </a:t>
            </a:r>
            <a:r>
              <a:rPr lang="ko-KR" altLang="en-US" sz="28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설치하기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85800" y="1458144"/>
            <a:ext cx="80805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latin typeface="+mj-ea"/>
                <a:ea typeface="+mj-ea"/>
              </a:rPr>
              <a:t>3. </a:t>
            </a:r>
            <a:r>
              <a:rPr lang="en-US" altLang="ko-KR" sz="1200">
                <a:latin typeface="+mj-ea"/>
                <a:ea typeface="+mj-ea"/>
              </a:rPr>
              <a:t>Name</a:t>
            </a:r>
            <a:r>
              <a:rPr lang="ko-KR" altLang="en-US" sz="1200">
                <a:latin typeface="+mj-ea"/>
                <a:ea typeface="+mj-ea"/>
              </a:rPr>
              <a:t>에는 </a:t>
            </a:r>
            <a:r>
              <a:rPr lang="en-US" altLang="ko-KR" sz="1200">
                <a:latin typeface="+mj-ea"/>
                <a:ea typeface="+mj-ea"/>
              </a:rPr>
              <a:t>exERD</a:t>
            </a:r>
            <a:r>
              <a:rPr lang="ko-KR" altLang="en-US" sz="1200">
                <a:latin typeface="+mj-ea"/>
                <a:ea typeface="+mj-ea"/>
              </a:rPr>
              <a:t>라고 입력하고</a:t>
            </a:r>
            <a:r>
              <a:rPr lang="en-US" altLang="ko-KR" sz="1200">
                <a:latin typeface="+mj-ea"/>
                <a:ea typeface="+mj-ea"/>
              </a:rPr>
              <a:t>, Location</a:t>
            </a:r>
            <a:r>
              <a:rPr lang="ko-KR" altLang="en-US" sz="1200">
                <a:latin typeface="+mj-ea"/>
                <a:ea typeface="+mj-ea"/>
              </a:rPr>
              <a:t>에는 </a:t>
            </a:r>
            <a:r>
              <a:rPr lang="en-US" altLang="ko-KR" sz="1200">
                <a:latin typeface="+mj-ea"/>
                <a:ea typeface="+mj-ea"/>
              </a:rPr>
              <a:t>http://exerd.com/update</a:t>
            </a:r>
            <a:r>
              <a:rPr lang="ko-KR" altLang="en-US" sz="1200">
                <a:latin typeface="+mj-ea"/>
                <a:ea typeface="+mj-ea"/>
              </a:rPr>
              <a:t>를 입력한 후 </a:t>
            </a:r>
            <a:r>
              <a:rPr lang="en-US" altLang="ko-KR" sz="1200">
                <a:latin typeface="+mj-ea"/>
                <a:ea typeface="+mj-ea"/>
              </a:rPr>
              <a:t>Add</a:t>
            </a:r>
            <a:r>
              <a:rPr lang="ko-KR" altLang="en-US" sz="1200">
                <a:latin typeface="+mj-ea"/>
                <a:ea typeface="+mj-ea"/>
              </a:rPr>
              <a:t>를</a:t>
            </a:r>
            <a:r>
              <a:rPr lang="en-US" altLang="ko-KR" sz="1200">
                <a:latin typeface="+mj-ea"/>
                <a:ea typeface="+mj-ea"/>
              </a:rPr>
              <a:t> </a:t>
            </a:r>
            <a:r>
              <a:rPr lang="ko-KR" altLang="en-US" sz="1200">
                <a:latin typeface="+mj-ea"/>
                <a:ea typeface="+mj-ea"/>
              </a:rPr>
              <a:t>클릭합니다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16374" y="4303643"/>
            <a:ext cx="5297557" cy="26161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100">
                <a:latin typeface="+mj-ea"/>
                <a:ea typeface="+mj-ea"/>
              </a:rPr>
              <a:t>이름은 사용자 편의 대로 입력하면 됩니다</a:t>
            </a:r>
            <a:r>
              <a:rPr lang="en-US" altLang="ko-KR" sz="1100">
                <a:latin typeface="+mj-ea"/>
                <a:ea typeface="+mj-ea"/>
              </a:rPr>
              <a:t>.</a:t>
            </a:r>
          </a:p>
        </p:txBody>
      </p:sp>
      <p:pic>
        <p:nvPicPr>
          <p:cNvPr id="7" name="그림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88095" y="2128216"/>
            <a:ext cx="4476750" cy="14287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1056740" y="3985591"/>
            <a:ext cx="12690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v"/>
            </a:pPr>
            <a:r>
              <a:rPr lang="en-US" altLang="ko-KR" sz="1200" b="1">
                <a:latin typeface="+mj-ea"/>
                <a:ea typeface="+mj-ea"/>
              </a:rPr>
              <a:t>Tip</a:t>
            </a:r>
          </a:p>
        </p:txBody>
      </p:sp>
    </p:spTree>
    <p:extLst>
      <p:ext uri="{BB962C8B-B14F-4D97-AF65-F5344CB8AC3E}">
        <p14:creationId xmlns:p14="http://schemas.microsoft.com/office/powerpoint/2010/main" val="35029974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19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sz="15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개발 환경 설정하기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1324274" y="711235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3.9 exERD </a:t>
            </a:r>
            <a:r>
              <a:rPr lang="ko-KR" altLang="en-US" sz="28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설치하기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80829" y="1466187"/>
            <a:ext cx="77823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latin typeface="+mj-ea"/>
                <a:ea typeface="+mj-ea"/>
              </a:rPr>
              <a:t>4. </a:t>
            </a:r>
            <a:r>
              <a:rPr lang="en-US" altLang="ko-KR" sz="1200">
                <a:latin typeface="+mj-ea"/>
                <a:ea typeface="+mj-ea"/>
              </a:rPr>
              <a:t>eXERD </a:t>
            </a:r>
            <a:r>
              <a:rPr lang="ko-KR" altLang="en-US" sz="1200">
                <a:latin typeface="+mj-ea"/>
                <a:ea typeface="+mj-ea"/>
              </a:rPr>
              <a:t>체크박스에 체크하고 </a:t>
            </a:r>
            <a:r>
              <a:rPr lang="en-US" altLang="ko-KR" sz="1200">
                <a:latin typeface="+mj-ea"/>
                <a:ea typeface="+mj-ea"/>
              </a:rPr>
              <a:t>Next</a:t>
            </a:r>
            <a:r>
              <a:rPr lang="ko-KR" altLang="en-US" sz="1200">
                <a:latin typeface="+mj-ea"/>
                <a:ea typeface="+mj-ea"/>
              </a:rPr>
              <a:t>를 클릭합니다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6" name="그림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97783" y="1857830"/>
            <a:ext cx="5451475" cy="421576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직사각형 3"/>
          <p:cNvSpPr/>
          <p:nvPr/>
        </p:nvSpPr>
        <p:spPr>
          <a:xfrm>
            <a:off x="1789043" y="3180522"/>
            <a:ext cx="159027" cy="159026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850904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19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sz="15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개발 환경 설정하기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1324274" y="711235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3.9 exERD </a:t>
            </a:r>
            <a:r>
              <a:rPr lang="ko-KR" altLang="en-US" sz="28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설치하기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63536" y="1337627"/>
            <a:ext cx="77443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latin typeface="+mj-ea"/>
                <a:ea typeface="+mj-ea"/>
              </a:rPr>
              <a:t>5. </a:t>
            </a:r>
            <a:r>
              <a:rPr lang="ko-KR" altLang="en-US" sz="1200">
                <a:latin typeface="+mj-ea"/>
                <a:ea typeface="+mj-ea"/>
              </a:rPr>
              <a:t>라이선스 사용에 동의하고 </a:t>
            </a:r>
            <a:r>
              <a:rPr lang="en-US" altLang="ko-KR" sz="1200">
                <a:latin typeface="+mj-ea"/>
                <a:ea typeface="+mj-ea"/>
              </a:rPr>
              <a:t>Finish</a:t>
            </a:r>
            <a:r>
              <a:rPr lang="ko-KR" altLang="en-US" sz="1200">
                <a:latin typeface="+mj-ea"/>
                <a:ea typeface="+mj-ea"/>
              </a:rPr>
              <a:t>를 클릭합니다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6" name="그림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43712" y="1800143"/>
            <a:ext cx="5598160" cy="435102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직사각형 2"/>
          <p:cNvSpPr/>
          <p:nvPr/>
        </p:nvSpPr>
        <p:spPr>
          <a:xfrm>
            <a:off x="1703346" y="5138530"/>
            <a:ext cx="1755471" cy="139148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85090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19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sz="15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개발 환경 설정하기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1324274" y="711235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3.1 JDK 10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설치하기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13625" y="1452097"/>
            <a:ext cx="83190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+mj-ea"/>
                <a:ea typeface="+mj-ea"/>
              </a:rPr>
              <a:t>8. </a:t>
            </a:r>
            <a:r>
              <a:rPr lang="ko-KR" altLang="en-US" sz="1200" dirty="0">
                <a:latin typeface="+mj-ea"/>
                <a:ea typeface="+mj-ea"/>
              </a:rPr>
              <a:t>윈도 탐색기에서 </a:t>
            </a:r>
            <a:r>
              <a:rPr lang="en-US" altLang="ko-KR" sz="1200" dirty="0">
                <a:latin typeface="+mj-ea"/>
                <a:ea typeface="+mj-ea"/>
              </a:rPr>
              <a:t>JDK </a:t>
            </a:r>
            <a:r>
              <a:rPr lang="ko-KR" altLang="en-US" sz="1200" dirty="0">
                <a:latin typeface="+mj-ea"/>
                <a:ea typeface="+mj-ea"/>
              </a:rPr>
              <a:t>설치 폴더를 열면 </a:t>
            </a:r>
            <a:r>
              <a:rPr lang="en-US" altLang="ko-KR" sz="1200" dirty="0">
                <a:latin typeface="+mj-ea"/>
                <a:ea typeface="+mj-ea"/>
              </a:rPr>
              <a:t>JDK</a:t>
            </a:r>
            <a:r>
              <a:rPr lang="ko-KR" altLang="en-US" sz="1200" dirty="0">
                <a:latin typeface="+mj-ea"/>
                <a:ea typeface="+mj-ea"/>
              </a:rPr>
              <a:t>와 </a:t>
            </a:r>
            <a:r>
              <a:rPr lang="en-US" altLang="ko-KR" sz="1200" dirty="0">
                <a:latin typeface="+mj-ea"/>
                <a:ea typeface="+mj-ea"/>
              </a:rPr>
              <a:t>JRE </a:t>
            </a:r>
            <a:r>
              <a:rPr lang="ko-KR" altLang="en-US" sz="1200" dirty="0">
                <a:latin typeface="+mj-ea"/>
                <a:ea typeface="+mj-ea"/>
              </a:rPr>
              <a:t>폴더가 설치된 것을 확인할 수 있습니다</a:t>
            </a:r>
            <a:r>
              <a:rPr lang="en-US" altLang="ko-KR" sz="1200" dirty="0">
                <a:latin typeface="+mj-ea"/>
                <a:ea typeface="+mj-ea"/>
              </a:rPr>
              <a:t>.</a:t>
            </a:r>
            <a:endParaRPr lang="ko-KR" altLang="en-US" sz="1200" dirty="0">
              <a:latin typeface="+mj-ea"/>
              <a:ea typeface="+mj-ea"/>
            </a:endParaRPr>
          </a:p>
        </p:txBody>
      </p:sp>
      <p:pic>
        <p:nvPicPr>
          <p:cNvPr id="6" name="그림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62100" y="1867596"/>
            <a:ext cx="5562600" cy="44196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직사각형 3"/>
          <p:cNvSpPr/>
          <p:nvPr/>
        </p:nvSpPr>
        <p:spPr>
          <a:xfrm>
            <a:off x="2574235" y="3588026"/>
            <a:ext cx="3617843" cy="26835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772755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19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sz="15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개발 환경 설정하기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1324274" y="711235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3.9 exERD </a:t>
            </a:r>
            <a:r>
              <a:rPr lang="ko-KR" altLang="en-US" sz="28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설치하기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65921" y="1372244"/>
            <a:ext cx="82395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latin typeface="+mj-ea"/>
                <a:ea typeface="+mj-ea"/>
              </a:rPr>
              <a:t>6. </a:t>
            </a:r>
            <a:r>
              <a:rPr lang="ko-KR" altLang="en-US" sz="1200">
                <a:latin typeface="+mj-ea"/>
                <a:ea typeface="+mj-ea"/>
              </a:rPr>
              <a:t>인증에 동의한다는 체크박스에 체크한 후 </a:t>
            </a:r>
            <a:r>
              <a:rPr lang="en-US" altLang="ko-KR" sz="1200">
                <a:latin typeface="+mj-ea"/>
                <a:ea typeface="+mj-ea"/>
              </a:rPr>
              <a:t>Accepted selected</a:t>
            </a:r>
            <a:r>
              <a:rPr lang="ko-KR" altLang="en-US" sz="1200">
                <a:latin typeface="+mj-ea"/>
                <a:ea typeface="+mj-ea"/>
              </a:rPr>
              <a:t>를 클릭합니다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6" name="그림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80526" y="1669123"/>
            <a:ext cx="3810000" cy="48768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직사각형 3"/>
          <p:cNvSpPr/>
          <p:nvPr/>
        </p:nvSpPr>
        <p:spPr>
          <a:xfrm>
            <a:off x="2623930" y="2027583"/>
            <a:ext cx="228600" cy="21866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4303643" y="6211957"/>
            <a:ext cx="904461" cy="21866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850904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19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sz="15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개발 환경 설정하기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1324274" y="711235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3.9 exERD </a:t>
            </a:r>
            <a:r>
              <a:rPr lang="ko-KR" altLang="en-US" sz="28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설치하기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96348" y="1431235"/>
            <a:ext cx="81799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+mj-ea"/>
                <a:ea typeface="+mj-ea"/>
              </a:rPr>
              <a:t>7. </a:t>
            </a:r>
            <a:r>
              <a:rPr lang="ko-KR" altLang="en-US" sz="1200" dirty="0">
                <a:latin typeface="+mj-ea"/>
                <a:ea typeface="+mj-ea"/>
              </a:rPr>
              <a:t>설치를 마친 후 이클립스를 다시 시작합니다</a:t>
            </a:r>
            <a:r>
              <a:rPr lang="en-US" altLang="ko-KR" sz="1200" dirty="0">
                <a:latin typeface="+mj-ea"/>
                <a:ea typeface="+mj-ea"/>
              </a:rPr>
              <a:t>. </a:t>
            </a:r>
            <a:r>
              <a:rPr lang="ko-KR" altLang="en-US" sz="1200" dirty="0">
                <a:latin typeface="+mj-ea"/>
                <a:ea typeface="+mj-ea"/>
              </a:rPr>
              <a:t>상단 메뉴의 </a:t>
            </a:r>
            <a:r>
              <a:rPr lang="en-US" altLang="ko-KR" sz="1200" dirty="0">
                <a:solidFill>
                  <a:srgbClr val="FF0000"/>
                </a:solidFill>
                <a:latin typeface="+mj-ea"/>
                <a:ea typeface="+mj-ea"/>
              </a:rPr>
              <a:t>File &gt; New &gt; others</a:t>
            </a:r>
            <a:r>
              <a:rPr lang="ko-KR" altLang="en-US" sz="1200" dirty="0">
                <a:latin typeface="+mj-ea"/>
                <a:ea typeface="+mj-ea"/>
              </a:rPr>
              <a:t>를 선택하고</a:t>
            </a:r>
            <a:r>
              <a:rPr lang="en-US" altLang="ko-KR" sz="1200" dirty="0">
                <a:latin typeface="+mj-ea"/>
                <a:ea typeface="+mj-ea"/>
              </a:rPr>
              <a:t> </a:t>
            </a:r>
            <a:r>
              <a:rPr lang="en-US" altLang="ko-KR" sz="1200" dirty="0" err="1">
                <a:latin typeface="+mj-ea"/>
                <a:ea typeface="+mj-ea"/>
              </a:rPr>
              <a:t>eXERD</a:t>
            </a:r>
            <a:r>
              <a:rPr lang="en-US" altLang="ko-KR" sz="1200" dirty="0">
                <a:latin typeface="+mj-ea"/>
                <a:ea typeface="+mj-ea"/>
              </a:rPr>
              <a:t> </a:t>
            </a:r>
            <a:r>
              <a:rPr lang="ko-KR" altLang="en-US" sz="1200" dirty="0">
                <a:latin typeface="+mj-ea"/>
                <a:ea typeface="+mj-ea"/>
              </a:rPr>
              <a:t>폴더가</a:t>
            </a:r>
            <a:endParaRPr lang="en-US" altLang="ko-KR" sz="1200" dirty="0">
              <a:latin typeface="+mj-ea"/>
              <a:ea typeface="+mj-ea"/>
            </a:endParaRPr>
          </a:p>
          <a:p>
            <a:r>
              <a:rPr lang="en-US" altLang="ko-KR" sz="1200" dirty="0">
                <a:latin typeface="+mj-ea"/>
                <a:ea typeface="+mj-ea"/>
              </a:rPr>
              <a:t>   </a:t>
            </a:r>
            <a:r>
              <a:rPr lang="ko-KR" altLang="en-US" sz="1200" dirty="0">
                <a:latin typeface="+mj-ea"/>
                <a:ea typeface="+mj-ea"/>
              </a:rPr>
              <a:t>정상적으로 설치되어 있는지 확인합니다</a:t>
            </a:r>
            <a:r>
              <a:rPr lang="en-US" altLang="ko-KR" sz="1200" dirty="0">
                <a:latin typeface="+mj-ea"/>
                <a:ea typeface="+mj-ea"/>
              </a:rPr>
              <a:t>.</a:t>
            </a:r>
            <a:endParaRPr lang="ko-KR" altLang="en-US" sz="1200" dirty="0">
              <a:latin typeface="+mj-ea"/>
              <a:ea typeface="+mj-ea"/>
            </a:endParaRPr>
          </a:p>
        </p:txBody>
      </p:sp>
      <p:pic>
        <p:nvPicPr>
          <p:cNvPr id="6" name="그림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56069" y="2182067"/>
            <a:ext cx="5149850" cy="410400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직사각형 3"/>
          <p:cNvSpPr/>
          <p:nvPr/>
        </p:nvSpPr>
        <p:spPr>
          <a:xfrm>
            <a:off x="1848678" y="3916017"/>
            <a:ext cx="1202635" cy="844826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85090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5787</TotalTime>
  <Words>2743</Words>
  <Application>Microsoft Office PowerPoint</Application>
  <PresentationFormat>화면 슬라이드 쇼(4:3)</PresentationFormat>
  <Paragraphs>339</Paragraphs>
  <Slides>91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91</vt:i4>
      </vt:variant>
    </vt:vector>
  </HeadingPairs>
  <TitlesOfParts>
    <vt:vector size="98" baseType="lpstr">
      <vt:lpstr>나눔스퀘어</vt:lpstr>
      <vt:lpstr>나눔스퀘어 Bold</vt:lpstr>
      <vt:lpstr>맑은 고딕</vt:lpstr>
      <vt:lpstr>Arial</vt:lpstr>
      <vt:lpstr>Calibri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SSEN Kim</dc:creator>
  <cp:lastModifiedBy>goott5</cp:lastModifiedBy>
  <cp:revision>721</cp:revision>
  <dcterms:created xsi:type="dcterms:W3CDTF">2018-08-29T04:30:46Z</dcterms:created>
  <dcterms:modified xsi:type="dcterms:W3CDTF">2021-05-10T03:24:58Z</dcterms:modified>
</cp:coreProperties>
</file>